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9" r:id="rId6"/>
    <p:sldId id="279" r:id="rId7"/>
    <p:sldId id="281" r:id="rId8"/>
    <p:sldId id="278" r:id="rId9"/>
    <p:sldId id="260" r:id="rId10"/>
    <p:sldId id="284" r:id="rId11"/>
    <p:sldId id="285" r:id="rId12"/>
    <p:sldId id="286" r:id="rId13"/>
    <p:sldId id="287" r:id="rId14"/>
    <p:sldId id="288" r:id="rId15"/>
    <p:sldId id="262" r:id="rId16"/>
    <p:sldId id="268" r:id="rId17"/>
    <p:sldId id="264" r:id="rId18"/>
    <p:sldId id="271" r:id="rId19"/>
    <p:sldId id="289"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10" autoAdjust="0"/>
    <p:restoredTop sz="94660"/>
  </p:normalViewPr>
  <p:slideViewPr>
    <p:cSldViewPr snapToGrid="0">
      <p:cViewPr varScale="1">
        <p:scale>
          <a:sx n="69" d="100"/>
          <a:sy n="69" d="100"/>
        </p:scale>
        <p:origin x="552"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096BDA-1688-4B59-9989-07F0604411C6}"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A2B6D-CBAE-4531-8490-FC93580B0381}" type="slidenum">
              <a:rPr lang="en-US" smtClean="0"/>
              <a:t>‹#›</a:t>
            </a:fld>
            <a:endParaRPr lang="en-US"/>
          </a:p>
        </p:txBody>
      </p:sp>
    </p:spTree>
    <p:extLst>
      <p:ext uri="{BB962C8B-B14F-4D97-AF65-F5344CB8AC3E}">
        <p14:creationId xmlns:p14="http://schemas.microsoft.com/office/powerpoint/2010/main" val="417960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96BDA-1688-4B59-9989-07F0604411C6}"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A2B6D-CBAE-4531-8490-FC93580B0381}" type="slidenum">
              <a:rPr lang="en-US" smtClean="0"/>
              <a:t>‹#›</a:t>
            </a:fld>
            <a:endParaRPr lang="en-US"/>
          </a:p>
        </p:txBody>
      </p:sp>
    </p:spTree>
    <p:extLst>
      <p:ext uri="{BB962C8B-B14F-4D97-AF65-F5344CB8AC3E}">
        <p14:creationId xmlns:p14="http://schemas.microsoft.com/office/powerpoint/2010/main" val="274182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96BDA-1688-4B59-9989-07F0604411C6}"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A2B6D-CBAE-4531-8490-FC93580B0381}" type="slidenum">
              <a:rPr lang="en-US" smtClean="0"/>
              <a:t>‹#›</a:t>
            </a:fld>
            <a:endParaRPr lang="en-US"/>
          </a:p>
        </p:txBody>
      </p:sp>
    </p:spTree>
    <p:extLst>
      <p:ext uri="{BB962C8B-B14F-4D97-AF65-F5344CB8AC3E}">
        <p14:creationId xmlns:p14="http://schemas.microsoft.com/office/powerpoint/2010/main" val="31193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96BDA-1688-4B59-9989-07F0604411C6}"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A2B6D-CBAE-4531-8490-FC93580B0381}" type="slidenum">
              <a:rPr lang="en-US" smtClean="0"/>
              <a:t>‹#›</a:t>
            </a:fld>
            <a:endParaRPr lang="en-US"/>
          </a:p>
        </p:txBody>
      </p:sp>
    </p:spTree>
    <p:extLst>
      <p:ext uri="{BB962C8B-B14F-4D97-AF65-F5344CB8AC3E}">
        <p14:creationId xmlns:p14="http://schemas.microsoft.com/office/powerpoint/2010/main" val="92391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096BDA-1688-4B59-9989-07F0604411C6}"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A2B6D-CBAE-4531-8490-FC93580B0381}" type="slidenum">
              <a:rPr lang="en-US" smtClean="0"/>
              <a:t>‹#›</a:t>
            </a:fld>
            <a:endParaRPr lang="en-US"/>
          </a:p>
        </p:txBody>
      </p:sp>
    </p:spTree>
    <p:extLst>
      <p:ext uri="{BB962C8B-B14F-4D97-AF65-F5344CB8AC3E}">
        <p14:creationId xmlns:p14="http://schemas.microsoft.com/office/powerpoint/2010/main" val="233302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096BDA-1688-4B59-9989-07F0604411C6}"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A2B6D-CBAE-4531-8490-FC93580B0381}" type="slidenum">
              <a:rPr lang="en-US" smtClean="0"/>
              <a:t>‹#›</a:t>
            </a:fld>
            <a:endParaRPr lang="en-US"/>
          </a:p>
        </p:txBody>
      </p:sp>
    </p:spTree>
    <p:extLst>
      <p:ext uri="{BB962C8B-B14F-4D97-AF65-F5344CB8AC3E}">
        <p14:creationId xmlns:p14="http://schemas.microsoft.com/office/powerpoint/2010/main" val="30029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096BDA-1688-4B59-9989-07F0604411C6}"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A2B6D-CBAE-4531-8490-FC93580B0381}" type="slidenum">
              <a:rPr lang="en-US" smtClean="0"/>
              <a:t>‹#›</a:t>
            </a:fld>
            <a:endParaRPr lang="en-US"/>
          </a:p>
        </p:txBody>
      </p:sp>
    </p:spTree>
    <p:extLst>
      <p:ext uri="{BB962C8B-B14F-4D97-AF65-F5344CB8AC3E}">
        <p14:creationId xmlns:p14="http://schemas.microsoft.com/office/powerpoint/2010/main" val="27716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096BDA-1688-4B59-9989-07F0604411C6}"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A2B6D-CBAE-4531-8490-FC93580B0381}" type="slidenum">
              <a:rPr lang="en-US" smtClean="0"/>
              <a:t>‹#›</a:t>
            </a:fld>
            <a:endParaRPr lang="en-US"/>
          </a:p>
        </p:txBody>
      </p:sp>
    </p:spTree>
    <p:extLst>
      <p:ext uri="{BB962C8B-B14F-4D97-AF65-F5344CB8AC3E}">
        <p14:creationId xmlns:p14="http://schemas.microsoft.com/office/powerpoint/2010/main" val="172738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96BDA-1688-4B59-9989-07F0604411C6}" type="datetimeFigureOut">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5A2B6D-CBAE-4531-8490-FC93580B0381}" type="slidenum">
              <a:rPr lang="en-US" smtClean="0"/>
              <a:t>‹#›</a:t>
            </a:fld>
            <a:endParaRPr lang="en-US"/>
          </a:p>
        </p:txBody>
      </p:sp>
    </p:spTree>
    <p:extLst>
      <p:ext uri="{BB962C8B-B14F-4D97-AF65-F5344CB8AC3E}">
        <p14:creationId xmlns:p14="http://schemas.microsoft.com/office/powerpoint/2010/main" val="201278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096BDA-1688-4B59-9989-07F0604411C6}"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A2B6D-CBAE-4531-8490-FC93580B0381}" type="slidenum">
              <a:rPr lang="en-US" smtClean="0"/>
              <a:t>‹#›</a:t>
            </a:fld>
            <a:endParaRPr lang="en-US"/>
          </a:p>
        </p:txBody>
      </p:sp>
    </p:spTree>
    <p:extLst>
      <p:ext uri="{BB962C8B-B14F-4D97-AF65-F5344CB8AC3E}">
        <p14:creationId xmlns:p14="http://schemas.microsoft.com/office/powerpoint/2010/main" val="279564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096BDA-1688-4B59-9989-07F0604411C6}"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A2B6D-CBAE-4531-8490-FC93580B0381}" type="slidenum">
              <a:rPr lang="en-US" smtClean="0"/>
              <a:t>‹#›</a:t>
            </a:fld>
            <a:endParaRPr lang="en-US"/>
          </a:p>
        </p:txBody>
      </p:sp>
    </p:spTree>
    <p:extLst>
      <p:ext uri="{BB962C8B-B14F-4D97-AF65-F5344CB8AC3E}">
        <p14:creationId xmlns:p14="http://schemas.microsoft.com/office/powerpoint/2010/main" val="115986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96BDA-1688-4B59-9989-07F0604411C6}" type="datetimeFigureOut">
              <a:rPr lang="en-US" smtClean="0"/>
              <a:t>3/3/2023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2B6D-CBAE-4531-8490-FC93580B0381}" type="slidenum">
              <a:rPr lang="en-US" smtClean="0"/>
              <a:t>‹#›</a:t>
            </a:fld>
            <a:endParaRPr lang="en-US"/>
          </a:p>
        </p:txBody>
      </p:sp>
    </p:spTree>
    <p:extLst>
      <p:ext uri="{BB962C8B-B14F-4D97-AF65-F5344CB8AC3E}">
        <p14:creationId xmlns:p14="http://schemas.microsoft.com/office/powerpoint/2010/main" val="1159459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laws.gov.on.ca/navigation?file=currencyDates&amp;lang=en"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177800" y="6785984"/>
            <a:ext cx="125095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8548" y="6711812"/>
            <a:ext cx="125402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Title 22"/>
          <p:cNvSpPr>
            <a:spLocks noGrp="1"/>
          </p:cNvSpPr>
          <p:nvPr>
            <p:ph type="ctrTitle"/>
          </p:nvPr>
        </p:nvSpPr>
        <p:spPr>
          <a:xfrm>
            <a:off x="1524000" y="1884363"/>
            <a:ext cx="9144000" cy="2387600"/>
          </a:xfrm>
        </p:spPr>
        <p:txBody>
          <a:bodyPr/>
          <a:lstStyle/>
          <a:p>
            <a:r>
              <a:rPr lang="en-US" b="1" dirty="0" smtClean="0">
                <a:latin typeface="Arial" panose="020B0604020202020204" pitchFamily="34" charset="0"/>
                <a:cs typeface="Arial" panose="020B0604020202020204" pitchFamily="34" charset="0"/>
              </a:rPr>
              <a:t>Replacement Civic Centre</a:t>
            </a:r>
            <a:endParaRPr lang="en-US" b="1" dirty="0">
              <a:latin typeface="Arial" panose="020B0604020202020204" pitchFamily="34" charset="0"/>
              <a:cs typeface="Arial" panose="020B0604020202020204" pitchFamily="34" charset="0"/>
            </a:endParaRPr>
          </a:p>
        </p:txBody>
      </p:sp>
      <p:sp>
        <p:nvSpPr>
          <p:cNvPr id="24" name="Subtitle 23"/>
          <p:cNvSpPr>
            <a:spLocks noGrp="1"/>
          </p:cNvSpPr>
          <p:nvPr>
            <p:ph type="subTitle" idx="1"/>
          </p:nvPr>
        </p:nvSpPr>
        <p:spPr>
          <a:xfrm>
            <a:off x="1524000" y="4364038"/>
            <a:ext cx="9144000" cy="1655762"/>
          </a:xfrm>
        </p:spPr>
        <p:txBody>
          <a:bodyPr/>
          <a:lstStyle/>
          <a:p>
            <a:r>
              <a:rPr lang="en-US" dirty="0" smtClean="0">
                <a:latin typeface="Arial" panose="020B0604020202020204" pitchFamily="34" charset="0"/>
                <a:cs typeface="Arial" panose="020B0604020202020204" pitchFamily="34" charset="0"/>
              </a:rPr>
              <a:t>Council Meeting January 24, 2023</a:t>
            </a:r>
            <a:endParaRPr lang="en-US" dirty="0">
              <a:latin typeface="Arial" panose="020B0604020202020204" pitchFamily="34" charset="0"/>
              <a:cs typeface="Arial" panose="020B0604020202020204" pitchFamily="34" charset="0"/>
            </a:endParaRPr>
          </a:p>
        </p:txBody>
      </p:sp>
      <p:pic>
        <p:nvPicPr>
          <p:cNvPr id="22" name="Picture 21" descr="Blue banner with Georgina logo on the left " title="Georgina PowerPoint bann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18" y="76199"/>
            <a:ext cx="11919982" cy="2047575"/>
          </a:xfrm>
          <a:prstGeom prst="rect">
            <a:avLst/>
          </a:prstGeom>
        </p:spPr>
      </p:pic>
    </p:spTree>
    <p:extLst>
      <p:ext uri="{BB962C8B-B14F-4D97-AF65-F5344CB8AC3E}">
        <p14:creationId xmlns:p14="http://schemas.microsoft.com/office/powerpoint/2010/main" val="3860142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17768" cy="1066800"/>
          </a:xfrm>
          <a:prstGeom prst="rect">
            <a:avLst/>
          </a:prstGeom>
        </p:spPr>
      </p:pic>
      <p:cxnSp>
        <p:nvCxnSpPr>
          <p:cNvPr id="5" name="Straight Connector 4"/>
          <p:cNvCxnSpPr/>
          <p:nvPr/>
        </p:nvCxnSpPr>
        <p:spPr>
          <a:xfrm>
            <a:off x="-177800" y="6785984"/>
            <a:ext cx="124714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8548" y="6711812"/>
            <a:ext cx="126291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descr="Diagram, schematic&#10;&#10;Description automatically generated">
            <a:extLst>
              <a:ext uri="{FF2B5EF4-FFF2-40B4-BE49-F238E27FC236}">
                <a16:creationId xmlns:a16="http://schemas.microsoft.com/office/drawing/2014/main" id="{CDD96D4E-4E84-4542-AADB-E244DE29CF70}"/>
              </a:ext>
            </a:extLst>
          </p:cNvPr>
          <p:cNvPicPr>
            <a:picLocks noChangeAspect="1"/>
          </p:cNvPicPr>
          <p:nvPr/>
        </p:nvPicPr>
        <p:blipFill rotWithShape="1">
          <a:blip r:embed="rId3">
            <a:extLst>
              <a:ext uri="{28A0092B-C50C-407E-A947-70E740481C1C}">
                <a14:useLocalDpi xmlns:a14="http://schemas.microsoft.com/office/drawing/2010/main" val="0"/>
              </a:ext>
            </a:extLst>
          </a:blip>
          <a:srcRect l="5327" t="2779" r="28577" b="44884"/>
          <a:stretch/>
        </p:blipFill>
        <p:spPr>
          <a:xfrm>
            <a:off x="1598769" y="559955"/>
            <a:ext cx="9623414" cy="5388262"/>
          </a:xfrm>
          <a:prstGeom prst="rect">
            <a:avLst/>
          </a:prstGeom>
        </p:spPr>
      </p:pic>
      <p:sp>
        <p:nvSpPr>
          <p:cNvPr id="11" name="Content Placeholder 2">
            <a:extLst>
              <a:ext uri="{FF2B5EF4-FFF2-40B4-BE49-F238E27FC236}">
                <a16:creationId xmlns:a16="http://schemas.microsoft.com/office/drawing/2014/main" id="{2F496ABF-3DB5-4F36-9B9E-531BF1A4F5A9}"/>
              </a:ext>
            </a:extLst>
          </p:cNvPr>
          <p:cNvSpPr>
            <a:spLocks noGrp="1"/>
          </p:cNvSpPr>
          <p:nvPr>
            <p:ph idx="1"/>
          </p:nvPr>
        </p:nvSpPr>
        <p:spPr>
          <a:xfrm>
            <a:off x="1295400" y="6233160"/>
            <a:ext cx="7627620" cy="339800"/>
          </a:xfrm>
        </p:spPr>
        <p:txBody>
          <a:bodyPr>
            <a:normAutofit fontScale="92500" lnSpcReduction="10000"/>
          </a:bodyPr>
          <a:lstStyle/>
          <a:p>
            <a:pPr marL="0" indent="0">
              <a:buNone/>
            </a:pPr>
            <a:r>
              <a:rPr lang="en-CA" sz="2000" dirty="0"/>
              <a:t>2023 BLOCKING / STACKING PLAN GROUND FLOOR NORTH</a:t>
            </a:r>
          </a:p>
        </p:txBody>
      </p:sp>
    </p:spTree>
    <p:extLst>
      <p:ext uri="{BB962C8B-B14F-4D97-AF65-F5344CB8AC3E}">
        <p14:creationId xmlns:p14="http://schemas.microsoft.com/office/powerpoint/2010/main" val="1319995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17768" cy="1066800"/>
          </a:xfrm>
          <a:prstGeom prst="rect">
            <a:avLst/>
          </a:prstGeom>
        </p:spPr>
      </p:pic>
      <p:cxnSp>
        <p:nvCxnSpPr>
          <p:cNvPr id="5" name="Straight Connector 4"/>
          <p:cNvCxnSpPr/>
          <p:nvPr/>
        </p:nvCxnSpPr>
        <p:spPr>
          <a:xfrm>
            <a:off x="-177800" y="6785984"/>
            <a:ext cx="124714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8548" y="6711812"/>
            <a:ext cx="126291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 name="Picture 9" descr="Diagram&#10;&#10;Description automatically generated">
            <a:extLst>
              <a:ext uri="{FF2B5EF4-FFF2-40B4-BE49-F238E27FC236}">
                <a16:creationId xmlns:a16="http://schemas.microsoft.com/office/drawing/2014/main" id="{03F1AECB-695C-4F23-8356-EEA67DB7E6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56" t="43255" r="28790" b="3333"/>
          <a:stretch/>
        </p:blipFill>
        <p:spPr>
          <a:xfrm>
            <a:off x="1554190" y="1434252"/>
            <a:ext cx="8281325" cy="4582403"/>
          </a:xfrm>
          <a:prstGeom prst="rect">
            <a:avLst/>
          </a:prstGeom>
        </p:spPr>
      </p:pic>
      <p:sp>
        <p:nvSpPr>
          <p:cNvPr id="12" name="Oval 11">
            <a:extLst>
              <a:ext uri="{FF2B5EF4-FFF2-40B4-BE49-F238E27FC236}">
                <a16:creationId xmlns:a16="http://schemas.microsoft.com/office/drawing/2014/main" id="{8C43A8B4-B78B-48CB-9703-6C08B237646D}"/>
              </a:ext>
            </a:extLst>
          </p:cNvPr>
          <p:cNvSpPr/>
          <p:nvPr/>
        </p:nvSpPr>
        <p:spPr>
          <a:xfrm>
            <a:off x="3931920" y="5015865"/>
            <a:ext cx="167640" cy="1676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17899ED8-D2F3-4197-8E6C-8AB1DE85F4B3}"/>
              </a:ext>
            </a:extLst>
          </p:cNvPr>
          <p:cNvSpPr>
            <a:spLocks noGrp="1"/>
          </p:cNvSpPr>
          <p:nvPr>
            <p:ph idx="1"/>
          </p:nvPr>
        </p:nvSpPr>
        <p:spPr>
          <a:xfrm>
            <a:off x="1295400" y="6233160"/>
            <a:ext cx="7627620" cy="339800"/>
          </a:xfrm>
        </p:spPr>
        <p:txBody>
          <a:bodyPr>
            <a:normAutofit fontScale="92500" lnSpcReduction="10000"/>
          </a:bodyPr>
          <a:lstStyle/>
          <a:p>
            <a:pPr marL="0" indent="0">
              <a:buNone/>
            </a:pPr>
            <a:r>
              <a:rPr lang="en-CA" sz="2000" dirty="0"/>
              <a:t>2023 BLOCKING / STACKING PLAN SECOND FLOOR (SOUTH WING ONLY)</a:t>
            </a:r>
          </a:p>
        </p:txBody>
      </p:sp>
    </p:spTree>
    <p:extLst>
      <p:ext uri="{BB962C8B-B14F-4D97-AF65-F5344CB8AC3E}">
        <p14:creationId xmlns:p14="http://schemas.microsoft.com/office/powerpoint/2010/main" val="885795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768" y="287756"/>
            <a:ext cx="7314045" cy="1325563"/>
          </a:xfrm>
        </p:spPr>
        <p:txBody>
          <a:bodyPr>
            <a:normAutofit/>
          </a:bodyPr>
          <a:lstStyle/>
          <a:p>
            <a:pPr algn="ctr"/>
            <a:r>
              <a:rPr lang="en-CA" sz="3600" b="1" dirty="0" smtClean="0">
                <a:latin typeface="Arial" panose="020B0604020202020204" pitchFamily="34" charset="0"/>
                <a:cs typeface="Arial" panose="020B0604020202020204" pitchFamily="34" charset="0"/>
              </a:rPr>
              <a:t>Project Budget</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17768" cy="1066800"/>
          </a:xfrm>
          <a:prstGeom prst="rect">
            <a:avLst/>
          </a:prstGeom>
        </p:spPr>
      </p:pic>
      <p:cxnSp>
        <p:nvCxnSpPr>
          <p:cNvPr id="5" name="Straight Connector 4"/>
          <p:cNvCxnSpPr/>
          <p:nvPr/>
        </p:nvCxnSpPr>
        <p:spPr>
          <a:xfrm>
            <a:off x="-177800" y="6785984"/>
            <a:ext cx="124714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8548" y="6711812"/>
            <a:ext cx="126291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Grp="1" noChangeAspect="1"/>
          </p:cNvPicPr>
          <p:nvPr>
            <p:ph idx="1"/>
          </p:nvPr>
        </p:nvPicPr>
        <p:blipFill>
          <a:blip r:embed="rId3"/>
          <a:stretch>
            <a:fillRect/>
          </a:stretch>
        </p:blipFill>
        <p:spPr>
          <a:xfrm>
            <a:off x="1598768" y="1855853"/>
            <a:ext cx="8942820" cy="3037184"/>
          </a:xfrm>
          <a:prstGeom prst="rect">
            <a:avLst/>
          </a:prstGeom>
        </p:spPr>
      </p:pic>
    </p:spTree>
    <p:extLst>
      <p:ext uri="{BB962C8B-B14F-4D97-AF65-F5344CB8AC3E}">
        <p14:creationId xmlns:p14="http://schemas.microsoft.com/office/powerpoint/2010/main" val="3780047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768" y="287756"/>
            <a:ext cx="7314045" cy="1325563"/>
          </a:xfrm>
        </p:spPr>
        <p:txBody>
          <a:bodyPr>
            <a:normAutofit/>
          </a:bodyPr>
          <a:lstStyle/>
          <a:p>
            <a:pPr algn="ctr"/>
            <a:r>
              <a:rPr lang="en-CA" sz="3600" b="1" dirty="0" smtClean="0">
                <a:latin typeface="Arial" panose="020B0604020202020204" pitchFamily="34" charset="0"/>
                <a:cs typeface="Arial" panose="020B0604020202020204" pitchFamily="34" charset="0"/>
              </a:rPr>
              <a:t>Project Funding</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17768" cy="1066800"/>
          </a:xfrm>
          <a:prstGeom prst="rect">
            <a:avLst/>
          </a:prstGeom>
        </p:spPr>
      </p:pic>
      <p:cxnSp>
        <p:nvCxnSpPr>
          <p:cNvPr id="5" name="Straight Connector 4"/>
          <p:cNvCxnSpPr/>
          <p:nvPr/>
        </p:nvCxnSpPr>
        <p:spPr>
          <a:xfrm>
            <a:off x="-177800" y="6785984"/>
            <a:ext cx="124714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8548" y="6711812"/>
            <a:ext cx="126291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48226" y="1825625"/>
            <a:ext cx="10515600" cy="4351338"/>
          </a:xfrm>
        </p:spPr>
        <p:txBody>
          <a:bodyPr/>
          <a:lstStyle/>
          <a:p>
            <a:endParaRPr lang="en-CA" dirty="0" smtClean="0"/>
          </a:p>
          <a:p>
            <a:pPr marL="0" indent="0">
              <a:buNone/>
            </a:pPr>
            <a:endParaRPr lang="en-CA" dirty="0"/>
          </a:p>
        </p:txBody>
      </p:sp>
      <p:pic>
        <p:nvPicPr>
          <p:cNvPr id="9" name="Picture 8"/>
          <p:cNvPicPr>
            <a:picLocks noChangeAspect="1"/>
          </p:cNvPicPr>
          <p:nvPr/>
        </p:nvPicPr>
        <p:blipFill>
          <a:blip r:embed="rId3"/>
          <a:stretch>
            <a:fillRect/>
          </a:stretch>
        </p:blipFill>
        <p:spPr>
          <a:xfrm>
            <a:off x="243416" y="1825625"/>
            <a:ext cx="11678082" cy="2007746"/>
          </a:xfrm>
          <a:prstGeom prst="rect">
            <a:avLst/>
          </a:prstGeom>
        </p:spPr>
      </p:pic>
      <p:sp>
        <p:nvSpPr>
          <p:cNvPr id="8" name="Rectangle 7"/>
          <p:cNvSpPr/>
          <p:nvPr/>
        </p:nvSpPr>
        <p:spPr>
          <a:xfrm>
            <a:off x="313818" y="4045677"/>
            <a:ext cx="11530098" cy="830997"/>
          </a:xfrm>
          <a:prstGeom prst="rect">
            <a:avLst/>
          </a:prstGeom>
        </p:spPr>
        <p:txBody>
          <a:bodyPr wrap="square">
            <a:spAutoFit/>
          </a:bodyPr>
          <a:lstStyle/>
          <a:p>
            <a:pPr marL="285750" indent="-285750">
              <a:buFont typeface="Arial" panose="020B0604020202020204" pitchFamily="34" charset="0"/>
              <a:buChar char="•"/>
            </a:pPr>
            <a:r>
              <a:rPr lang="en-US" sz="2400" dirty="0">
                <a:ea typeface="Calibri" panose="020F0502020204030204" pitchFamily="34" charset="0"/>
              </a:rPr>
              <a:t>A temporary capital line from Infrastructure Ontario will be used to assist in offsetting the larger negative reserve balances during the years 2025 to 2029</a:t>
            </a:r>
            <a:endParaRPr lang="en-CA" sz="2400" dirty="0"/>
          </a:p>
        </p:txBody>
      </p:sp>
    </p:spTree>
    <p:extLst>
      <p:ext uri="{BB962C8B-B14F-4D97-AF65-F5344CB8AC3E}">
        <p14:creationId xmlns:p14="http://schemas.microsoft.com/office/powerpoint/2010/main" val="205281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425891"/>
            <a:ext cx="9385300" cy="1325563"/>
          </a:xfrm>
        </p:spPr>
        <p:txBody>
          <a:bodyPr>
            <a:normAutofit/>
          </a:bodyPr>
          <a:lstStyle/>
          <a:p>
            <a:pPr algn="ctr"/>
            <a:r>
              <a:rPr lang="en-CA" sz="3600" b="1" dirty="0" smtClean="0">
                <a:latin typeface="Arial" panose="020B0604020202020204" pitchFamily="34" charset="0"/>
                <a:cs typeface="Arial" panose="020B0604020202020204" pitchFamily="34" charset="0"/>
              </a:rPr>
              <a:t>Recommendations</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17768" cy="1066800"/>
          </a:xfrm>
          <a:prstGeom prst="rect">
            <a:avLst/>
          </a:prstGeom>
        </p:spPr>
      </p:pic>
      <p:cxnSp>
        <p:nvCxnSpPr>
          <p:cNvPr id="5" name="Straight Connector 4"/>
          <p:cNvCxnSpPr/>
          <p:nvPr/>
        </p:nvCxnSpPr>
        <p:spPr>
          <a:xfrm>
            <a:off x="-177800" y="6785984"/>
            <a:ext cx="124714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8548" y="6711812"/>
            <a:ext cx="126291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76526" y="1998357"/>
            <a:ext cx="10477274" cy="4178605"/>
          </a:xfrm>
        </p:spPr>
        <p:txBody>
          <a:bodyPr>
            <a:normAutofit/>
          </a:bodyPr>
          <a:lstStyle/>
          <a:p>
            <a:pPr>
              <a:buFont typeface="Wingdings" panose="05000000000000000000" pitchFamily="2" charset="2"/>
              <a:buChar char="§"/>
            </a:pPr>
            <a:r>
              <a:rPr lang="en-CA" sz="2400" dirty="0" smtClean="0"/>
              <a:t>Approval of updated project budget of $50M  </a:t>
            </a:r>
          </a:p>
          <a:p>
            <a:pPr>
              <a:buFont typeface="Wingdings" panose="05000000000000000000" pitchFamily="2" charset="2"/>
              <a:buChar char="§"/>
            </a:pPr>
            <a:r>
              <a:rPr lang="en-CA" sz="2400" dirty="0" smtClean="0"/>
              <a:t>Approval </a:t>
            </a:r>
            <a:r>
              <a:rPr lang="en-CA" sz="2400" dirty="0"/>
              <a:t>for issuance of a Request for Tender (RFT</a:t>
            </a:r>
            <a:r>
              <a:rPr lang="en-CA" sz="2400" dirty="0" smtClean="0"/>
              <a:t>)</a:t>
            </a:r>
          </a:p>
          <a:p>
            <a:pPr>
              <a:buFont typeface="Wingdings" panose="05000000000000000000" pitchFamily="2" charset="2"/>
              <a:buChar char="§"/>
            </a:pPr>
            <a:r>
              <a:rPr lang="en-CA" sz="2400" dirty="0" smtClean="0"/>
              <a:t>Approval for the updated Consultant Budgets &amp; Contingency</a:t>
            </a:r>
          </a:p>
          <a:p>
            <a:pPr>
              <a:buFont typeface="Wingdings" panose="05000000000000000000" pitchFamily="2" charset="2"/>
              <a:buChar char="§"/>
            </a:pPr>
            <a:r>
              <a:rPr lang="en-CA" sz="2400" dirty="0" smtClean="0"/>
              <a:t>Approval for a LEED Gold certified Building</a:t>
            </a:r>
          </a:p>
          <a:p>
            <a:pPr>
              <a:buFont typeface="Wingdings" panose="05000000000000000000" pitchFamily="2" charset="2"/>
              <a:buChar char="§"/>
            </a:pPr>
            <a:r>
              <a:rPr lang="en-CA" sz="2400" dirty="0" smtClean="0"/>
              <a:t>Approval of the Funding Strategy</a:t>
            </a:r>
            <a:endParaRPr lang="en-CA" sz="2400" dirty="0"/>
          </a:p>
          <a:p>
            <a:endParaRPr lang="en-CA" dirty="0"/>
          </a:p>
        </p:txBody>
      </p:sp>
    </p:spTree>
    <p:extLst>
      <p:ext uri="{BB962C8B-B14F-4D97-AF65-F5344CB8AC3E}">
        <p14:creationId xmlns:p14="http://schemas.microsoft.com/office/powerpoint/2010/main" val="2176876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425891"/>
            <a:ext cx="9385300" cy="1325563"/>
          </a:xfrm>
        </p:spPr>
        <p:txBody>
          <a:bodyPr>
            <a:normAutofit/>
          </a:bodyPr>
          <a:lstStyle/>
          <a:p>
            <a:pPr algn="ctr"/>
            <a:r>
              <a:rPr lang="en-US" sz="3600" b="1" dirty="0" smtClean="0">
                <a:latin typeface="Arial" panose="020B0604020202020204" pitchFamily="34" charset="0"/>
                <a:cs typeface="Arial" panose="020B0604020202020204" pitchFamily="34" charset="0"/>
              </a:rPr>
              <a:t>AODA</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17768" cy="1066800"/>
          </a:xfrm>
          <a:prstGeom prst="rect">
            <a:avLst/>
          </a:prstGeom>
        </p:spPr>
      </p:pic>
      <p:cxnSp>
        <p:nvCxnSpPr>
          <p:cNvPr id="5" name="Straight Connector 4"/>
          <p:cNvCxnSpPr/>
          <p:nvPr/>
        </p:nvCxnSpPr>
        <p:spPr>
          <a:xfrm>
            <a:off x="-177800" y="6785984"/>
            <a:ext cx="124714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8548" y="6711812"/>
            <a:ext cx="126291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973917" y="1949656"/>
            <a:ext cx="10393861" cy="4178605"/>
          </a:xfrm>
        </p:spPr>
        <p:txBody>
          <a:bodyPr>
            <a:normAutofit fontScale="77500" lnSpcReduction="20000"/>
          </a:bodyPr>
          <a:lstStyle/>
          <a:p>
            <a:pPr marL="0" indent="0">
              <a:buNone/>
            </a:pPr>
            <a:r>
              <a:rPr lang="en-GB" b="1" dirty="0"/>
              <a:t>Accessibility for Ontarians with Disabilities Act, 2005</a:t>
            </a:r>
            <a:endParaRPr lang="en-CA" b="1" dirty="0"/>
          </a:p>
          <a:p>
            <a:pPr marL="0" indent="0">
              <a:buNone/>
            </a:pPr>
            <a:r>
              <a:rPr lang="en-GB" cap="all" dirty="0" err="1"/>
              <a:t>S.o</a:t>
            </a:r>
            <a:r>
              <a:rPr lang="en-GB" cap="all" dirty="0"/>
              <a:t>. </a:t>
            </a:r>
            <a:r>
              <a:rPr lang="en-GB" cap="small" dirty="0"/>
              <a:t>2005</a:t>
            </a:r>
            <a:r>
              <a:rPr lang="en-GB" cap="all" dirty="0"/>
              <a:t>, chapter </a:t>
            </a:r>
            <a:r>
              <a:rPr lang="en-GB" cap="small" dirty="0"/>
              <a:t>11</a:t>
            </a:r>
            <a:endParaRPr lang="en-CA" cap="all" dirty="0"/>
          </a:p>
          <a:p>
            <a:pPr marL="0" indent="0">
              <a:buNone/>
            </a:pPr>
            <a:r>
              <a:rPr lang="en-CA" b="1" dirty="0"/>
              <a:t>Consolidation Period:</a:t>
            </a:r>
            <a:r>
              <a:rPr lang="en-CA" dirty="0"/>
              <a:t> From April 19, 2016 to the </a:t>
            </a:r>
            <a:r>
              <a:rPr lang="en-GB" u="sng" dirty="0">
                <a:hlinkClick r:id="rId3"/>
              </a:rPr>
              <a:t>e-Laws currency date</a:t>
            </a:r>
            <a:r>
              <a:rPr lang="en-CA" dirty="0"/>
              <a:t>.</a:t>
            </a:r>
            <a:r>
              <a:rPr lang="en-GB" dirty="0"/>
              <a:t> </a:t>
            </a:r>
            <a:endParaRPr lang="en-GB" b="1" dirty="0" smtClean="0"/>
          </a:p>
          <a:p>
            <a:pPr marL="0" indent="0">
              <a:buNone/>
            </a:pPr>
            <a:endParaRPr lang="en-GB" b="1" dirty="0"/>
          </a:p>
          <a:p>
            <a:pPr marL="0" indent="0">
              <a:buNone/>
            </a:pPr>
            <a:r>
              <a:rPr lang="en-GB" b="1" dirty="0" smtClean="0"/>
              <a:t>    Purpose</a:t>
            </a:r>
            <a:endParaRPr lang="en-CA" b="1" dirty="0"/>
          </a:p>
          <a:p>
            <a:r>
              <a:rPr lang="en-GB" dirty="0" smtClean="0"/>
              <a:t>Recognizing </a:t>
            </a:r>
            <a:r>
              <a:rPr lang="en-GB" dirty="0"/>
              <a:t>the history of discrimination against persons with disabilities in Ontario, the purpose of this Act is to benefit all Ontarians by,</a:t>
            </a:r>
            <a:endParaRPr lang="en-CA" dirty="0"/>
          </a:p>
          <a:p>
            <a:r>
              <a:rPr lang="en-GB" dirty="0"/>
              <a:t>    (a)   developing, implementing and enforcing accessibility standards in order to achieve</a:t>
            </a:r>
            <a:r>
              <a:rPr lang="en-GB" b="1" dirty="0"/>
              <a:t> </a:t>
            </a:r>
            <a:r>
              <a:rPr lang="en-GB" dirty="0"/>
              <a:t>accessibility for Ontarians with disabilities with respect to goods, services, facilities, accommodation, employment, buildings, structures and premises on or before January 1, 2025; and</a:t>
            </a:r>
            <a:endParaRPr lang="en-CA" dirty="0"/>
          </a:p>
          <a:p>
            <a:endParaRPr lang="en-GB" sz="2100" b="1" dirty="0" smtClean="0"/>
          </a:p>
          <a:p>
            <a:pPr marL="0" indent="0">
              <a:buNone/>
            </a:pPr>
            <a:r>
              <a:rPr lang="en-GB" dirty="0"/>
              <a:t>  </a:t>
            </a:r>
            <a:endParaRPr lang="en-CA" dirty="0"/>
          </a:p>
        </p:txBody>
      </p:sp>
    </p:spTree>
    <p:extLst>
      <p:ext uri="{BB962C8B-B14F-4D97-AF65-F5344CB8AC3E}">
        <p14:creationId xmlns:p14="http://schemas.microsoft.com/office/powerpoint/2010/main" val="194053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425891"/>
            <a:ext cx="9385300" cy="1325563"/>
          </a:xfrm>
        </p:spPr>
        <p:txBody>
          <a:bodyPr>
            <a:normAutofit/>
          </a:bodyPr>
          <a:lstStyle/>
          <a:p>
            <a:pPr algn="ctr"/>
            <a:r>
              <a:rPr lang="en-US" sz="3600" b="1" dirty="0" smtClean="0">
                <a:latin typeface="Arial" panose="020B0604020202020204" pitchFamily="34" charset="0"/>
                <a:cs typeface="Arial" panose="020B0604020202020204" pitchFamily="34" charset="0"/>
              </a:rPr>
              <a:t>AODA</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17768" cy="1066800"/>
          </a:xfrm>
          <a:prstGeom prst="rect">
            <a:avLst/>
          </a:prstGeom>
        </p:spPr>
      </p:pic>
      <p:cxnSp>
        <p:nvCxnSpPr>
          <p:cNvPr id="5" name="Straight Connector 4"/>
          <p:cNvCxnSpPr/>
          <p:nvPr/>
        </p:nvCxnSpPr>
        <p:spPr>
          <a:xfrm>
            <a:off x="-177800" y="6785984"/>
            <a:ext cx="124714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8548" y="6711812"/>
            <a:ext cx="126291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73709" y="1948745"/>
            <a:ext cx="11251171" cy="4178605"/>
          </a:xfrm>
        </p:spPr>
        <p:txBody>
          <a:bodyPr>
            <a:normAutofit fontScale="85000" lnSpcReduction="20000"/>
          </a:bodyPr>
          <a:lstStyle/>
          <a:p>
            <a:pPr lvl="0"/>
            <a:r>
              <a:rPr lang="en-CA" dirty="0"/>
              <a:t>AODA (Act) – stipulates compliance by Jan 1 2025 </a:t>
            </a:r>
            <a:endParaRPr lang="en-CA" sz="2000" dirty="0"/>
          </a:p>
          <a:p>
            <a:pPr lvl="0"/>
            <a:r>
              <a:rPr lang="en-CA" dirty="0"/>
              <a:t>Civic Centre BCA report recommends compliance by 2025</a:t>
            </a:r>
            <a:endParaRPr lang="en-CA" sz="2000" dirty="0"/>
          </a:p>
          <a:p>
            <a:pPr lvl="0"/>
            <a:r>
              <a:rPr lang="en-CA" dirty="0"/>
              <a:t>BCA Report Engineer provided further clarification – referencing article that says</a:t>
            </a:r>
            <a:r>
              <a:rPr lang="en-CA" dirty="0" smtClean="0"/>
              <a:t>:</a:t>
            </a:r>
          </a:p>
          <a:p>
            <a:pPr marL="0" lvl="0" indent="0">
              <a:buNone/>
            </a:pPr>
            <a:r>
              <a:rPr lang="en-CA" dirty="0" smtClean="0"/>
              <a:t> </a:t>
            </a:r>
            <a:endParaRPr lang="en-CA" sz="2000" dirty="0"/>
          </a:p>
          <a:p>
            <a:pPr lvl="1" fontAlgn="base"/>
            <a:r>
              <a:rPr lang="en-CA" sz="2600" dirty="0"/>
              <a:t>1) NO CHANGES have to be made by 2025 if the building you are in has no renovations or structural changes to do; the building is “grandfathered”. </a:t>
            </a:r>
          </a:p>
          <a:p>
            <a:pPr lvl="1" fontAlgn="base"/>
            <a:r>
              <a:rPr lang="en-CA" sz="2600" dirty="0"/>
              <a:t>2) CHANGES HAVE TO BE MADE by 2025 if you build new or </a:t>
            </a:r>
            <a:r>
              <a:rPr lang="en-CA" sz="2600" b="1" dirty="0"/>
              <a:t>substantially renovate</a:t>
            </a:r>
            <a:r>
              <a:rPr lang="en-CA" sz="2600" dirty="0"/>
              <a:t> a space or building. All accessibility elements are then required to be to code under the Ontario Building Code (OBC).</a:t>
            </a:r>
          </a:p>
          <a:p>
            <a:pPr lvl="1" fontAlgn="base"/>
            <a:r>
              <a:rPr lang="en-CA" sz="2600" dirty="0"/>
              <a:t>You are not forced to meet the AODA standard by 2025 if you are not doing anything to your building. It is only that the intent is to do so when a major renovation or new build is required.</a:t>
            </a:r>
          </a:p>
          <a:p>
            <a:pPr marL="0" indent="0">
              <a:buNone/>
            </a:pPr>
            <a:r>
              <a:rPr lang="en-GB" sz="2600" dirty="0"/>
              <a:t>  </a:t>
            </a:r>
            <a:endParaRPr lang="en-CA" sz="2600" dirty="0"/>
          </a:p>
        </p:txBody>
      </p:sp>
    </p:spTree>
    <p:extLst>
      <p:ext uri="{BB962C8B-B14F-4D97-AF65-F5344CB8AC3E}">
        <p14:creationId xmlns:p14="http://schemas.microsoft.com/office/powerpoint/2010/main" val="1907617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425891"/>
            <a:ext cx="9385300" cy="1325563"/>
          </a:xfrm>
        </p:spPr>
        <p:txBody>
          <a:bodyPr>
            <a:normAutofit/>
          </a:bodyPr>
          <a:lstStyle/>
          <a:p>
            <a:pPr algn="ctr"/>
            <a:r>
              <a:rPr lang="en-US" sz="3600" b="1" dirty="0" smtClean="0">
                <a:latin typeface="Arial" panose="020B0604020202020204" pitchFamily="34" charset="0"/>
                <a:cs typeface="Arial" panose="020B0604020202020204" pitchFamily="34" charset="0"/>
              </a:rPr>
              <a:t>AODA</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17768" cy="1066800"/>
          </a:xfrm>
          <a:prstGeom prst="rect">
            <a:avLst/>
          </a:prstGeom>
        </p:spPr>
      </p:pic>
      <p:cxnSp>
        <p:nvCxnSpPr>
          <p:cNvPr id="5" name="Straight Connector 4"/>
          <p:cNvCxnSpPr/>
          <p:nvPr/>
        </p:nvCxnSpPr>
        <p:spPr>
          <a:xfrm>
            <a:off x="-177800" y="6785984"/>
            <a:ext cx="124714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8548" y="6711812"/>
            <a:ext cx="126291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60279" y="1959566"/>
            <a:ext cx="11251171" cy="4178605"/>
          </a:xfrm>
        </p:spPr>
        <p:txBody>
          <a:bodyPr>
            <a:normAutofit/>
          </a:bodyPr>
          <a:lstStyle/>
          <a:p>
            <a:pPr lvl="0"/>
            <a:r>
              <a:rPr lang="en-CA" sz="2400" dirty="0"/>
              <a:t>The definition of extensive renovation in the Building Code is as </a:t>
            </a:r>
            <a:r>
              <a:rPr lang="en-CA" sz="2400" dirty="0" smtClean="0"/>
              <a:t>follows: 11.3.3.2</a:t>
            </a:r>
            <a:r>
              <a:rPr lang="en-CA" sz="2400" dirty="0"/>
              <a:t>. Extensive Renovation</a:t>
            </a:r>
            <a:r>
              <a:rPr lang="en-CA" dirty="0"/>
              <a:t>  </a:t>
            </a:r>
            <a:endParaRPr lang="en-CA" sz="2400" dirty="0"/>
          </a:p>
          <a:p>
            <a:pPr lvl="1" fontAlgn="base"/>
            <a:r>
              <a:rPr lang="en-CA" sz="2000" dirty="0"/>
              <a:t>(1) Where existing interior walls or ceilings or floor assemblies or roof assemblies are substantially removed in an existing building and new interior walls, ceilings, floor assemblies or roof assemblies are installed in the building, structural and fire-resistance elements shall be constructed in compliance with the requirements of the other Parts.</a:t>
            </a:r>
          </a:p>
          <a:p>
            <a:pPr lvl="0"/>
            <a:r>
              <a:rPr lang="en-CA" sz="2400" dirty="0"/>
              <a:t>Current BCA document recommends various improvements/renovations over the next number of years </a:t>
            </a:r>
          </a:p>
          <a:p>
            <a:pPr lvl="0"/>
            <a:r>
              <a:rPr lang="en-CA" sz="2400" dirty="0"/>
              <a:t>The Human Rights Code of Ontario plays another role in establishing our “duty to accommodate” persons with disabilities.  </a:t>
            </a:r>
          </a:p>
          <a:p>
            <a:endParaRPr lang="en-CA" dirty="0"/>
          </a:p>
          <a:p>
            <a:pPr lvl="0"/>
            <a:endParaRPr lang="en-CA" sz="2600" dirty="0"/>
          </a:p>
        </p:txBody>
      </p:sp>
    </p:spTree>
    <p:extLst>
      <p:ext uri="{BB962C8B-B14F-4D97-AF65-F5344CB8AC3E}">
        <p14:creationId xmlns:p14="http://schemas.microsoft.com/office/powerpoint/2010/main" val="3193758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884" y="337416"/>
            <a:ext cx="9385300" cy="1325563"/>
          </a:xfrm>
        </p:spPr>
        <p:txBody>
          <a:bodyPr>
            <a:normAutofit/>
          </a:bodyPr>
          <a:lstStyle/>
          <a:p>
            <a:pPr algn="ctr"/>
            <a:r>
              <a:rPr lang="en-US" sz="3600" b="1" dirty="0" smtClean="0">
                <a:latin typeface="Arial" panose="020B0604020202020204" pitchFamily="34" charset="0"/>
                <a:cs typeface="Arial" panose="020B0604020202020204" pitchFamily="34" charset="0"/>
              </a:rPr>
              <a:t>RCC Timeline</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17768" cy="1066800"/>
          </a:xfrm>
          <a:prstGeom prst="rect">
            <a:avLst/>
          </a:prstGeom>
        </p:spPr>
      </p:pic>
      <p:cxnSp>
        <p:nvCxnSpPr>
          <p:cNvPr id="5" name="Straight Connector 4"/>
          <p:cNvCxnSpPr/>
          <p:nvPr/>
        </p:nvCxnSpPr>
        <p:spPr>
          <a:xfrm>
            <a:off x="-177800" y="6785984"/>
            <a:ext cx="124714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8548" y="6711812"/>
            <a:ext cx="126291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idx="1"/>
            <p:extLst>
              <p:ext uri="{D42A27DB-BD31-4B8C-83A1-F6EECF244321}">
                <p14:modId xmlns:p14="http://schemas.microsoft.com/office/powerpoint/2010/main" val="3015273934"/>
              </p:ext>
            </p:extLst>
          </p:nvPr>
        </p:nvGraphicFramePr>
        <p:xfrm>
          <a:off x="238080" y="2115560"/>
          <a:ext cx="11719479" cy="3430359"/>
        </p:xfrm>
        <a:graphic>
          <a:graphicData uri="http://schemas.openxmlformats.org/drawingml/2006/table">
            <a:tbl>
              <a:tblPr/>
              <a:tblGrid>
                <a:gridCol w="380862">
                  <a:extLst>
                    <a:ext uri="{9D8B030D-6E8A-4147-A177-3AD203B41FA5}">
                      <a16:colId xmlns:a16="http://schemas.microsoft.com/office/drawing/2014/main" val="2002611446"/>
                    </a:ext>
                  </a:extLst>
                </a:gridCol>
                <a:gridCol w="206301">
                  <a:extLst>
                    <a:ext uri="{9D8B030D-6E8A-4147-A177-3AD203B41FA5}">
                      <a16:colId xmlns:a16="http://schemas.microsoft.com/office/drawing/2014/main" val="1441347761"/>
                    </a:ext>
                  </a:extLst>
                </a:gridCol>
                <a:gridCol w="206301">
                  <a:extLst>
                    <a:ext uri="{9D8B030D-6E8A-4147-A177-3AD203B41FA5}">
                      <a16:colId xmlns:a16="http://schemas.microsoft.com/office/drawing/2014/main" val="1055696384"/>
                    </a:ext>
                  </a:extLst>
                </a:gridCol>
                <a:gridCol w="206301">
                  <a:extLst>
                    <a:ext uri="{9D8B030D-6E8A-4147-A177-3AD203B41FA5}">
                      <a16:colId xmlns:a16="http://schemas.microsoft.com/office/drawing/2014/main" val="2464352908"/>
                    </a:ext>
                  </a:extLst>
                </a:gridCol>
                <a:gridCol w="206301">
                  <a:extLst>
                    <a:ext uri="{9D8B030D-6E8A-4147-A177-3AD203B41FA5}">
                      <a16:colId xmlns:a16="http://schemas.microsoft.com/office/drawing/2014/main" val="830770925"/>
                    </a:ext>
                  </a:extLst>
                </a:gridCol>
                <a:gridCol w="206301">
                  <a:extLst>
                    <a:ext uri="{9D8B030D-6E8A-4147-A177-3AD203B41FA5}">
                      <a16:colId xmlns:a16="http://schemas.microsoft.com/office/drawing/2014/main" val="4213766771"/>
                    </a:ext>
                  </a:extLst>
                </a:gridCol>
                <a:gridCol w="206301">
                  <a:extLst>
                    <a:ext uri="{9D8B030D-6E8A-4147-A177-3AD203B41FA5}">
                      <a16:colId xmlns:a16="http://schemas.microsoft.com/office/drawing/2014/main" val="2996757857"/>
                    </a:ext>
                  </a:extLst>
                </a:gridCol>
                <a:gridCol w="206301">
                  <a:extLst>
                    <a:ext uri="{9D8B030D-6E8A-4147-A177-3AD203B41FA5}">
                      <a16:colId xmlns:a16="http://schemas.microsoft.com/office/drawing/2014/main" val="3309816465"/>
                    </a:ext>
                  </a:extLst>
                </a:gridCol>
                <a:gridCol w="206301">
                  <a:extLst>
                    <a:ext uri="{9D8B030D-6E8A-4147-A177-3AD203B41FA5}">
                      <a16:colId xmlns:a16="http://schemas.microsoft.com/office/drawing/2014/main" val="2892889719"/>
                    </a:ext>
                  </a:extLst>
                </a:gridCol>
                <a:gridCol w="206301">
                  <a:extLst>
                    <a:ext uri="{9D8B030D-6E8A-4147-A177-3AD203B41FA5}">
                      <a16:colId xmlns:a16="http://schemas.microsoft.com/office/drawing/2014/main" val="3352328940"/>
                    </a:ext>
                  </a:extLst>
                </a:gridCol>
                <a:gridCol w="206301">
                  <a:extLst>
                    <a:ext uri="{9D8B030D-6E8A-4147-A177-3AD203B41FA5}">
                      <a16:colId xmlns:a16="http://schemas.microsoft.com/office/drawing/2014/main" val="3183666475"/>
                    </a:ext>
                  </a:extLst>
                </a:gridCol>
                <a:gridCol w="206301">
                  <a:extLst>
                    <a:ext uri="{9D8B030D-6E8A-4147-A177-3AD203B41FA5}">
                      <a16:colId xmlns:a16="http://schemas.microsoft.com/office/drawing/2014/main" val="2257252537"/>
                    </a:ext>
                  </a:extLst>
                </a:gridCol>
                <a:gridCol w="206301">
                  <a:extLst>
                    <a:ext uri="{9D8B030D-6E8A-4147-A177-3AD203B41FA5}">
                      <a16:colId xmlns:a16="http://schemas.microsoft.com/office/drawing/2014/main" val="1274221765"/>
                    </a:ext>
                  </a:extLst>
                </a:gridCol>
                <a:gridCol w="206301">
                  <a:extLst>
                    <a:ext uri="{9D8B030D-6E8A-4147-A177-3AD203B41FA5}">
                      <a16:colId xmlns:a16="http://schemas.microsoft.com/office/drawing/2014/main" val="758051261"/>
                    </a:ext>
                  </a:extLst>
                </a:gridCol>
                <a:gridCol w="206301">
                  <a:extLst>
                    <a:ext uri="{9D8B030D-6E8A-4147-A177-3AD203B41FA5}">
                      <a16:colId xmlns:a16="http://schemas.microsoft.com/office/drawing/2014/main" val="2506239991"/>
                    </a:ext>
                  </a:extLst>
                </a:gridCol>
                <a:gridCol w="206301">
                  <a:extLst>
                    <a:ext uri="{9D8B030D-6E8A-4147-A177-3AD203B41FA5}">
                      <a16:colId xmlns:a16="http://schemas.microsoft.com/office/drawing/2014/main" val="626468981"/>
                    </a:ext>
                  </a:extLst>
                </a:gridCol>
                <a:gridCol w="206301">
                  <a:extLst>
                    <a:ext uri="{9D8B030D-6E8A-4147-A177-3AD203B41FA5}">
                      <a16:colId xmlns:a16="http://schemas.microsoft.com/office/drawing/2014/main" val="3834784919"/>
                    </a:ext>
                  </a:extLst>
                </a:gridCol>
                <a:gridCol w="206301">
                  <a:extLst>
                    <a:ext uri="{9D8B030D-6E8A-4147-A177-3AD203B41FA5}">
                      <a16:colId xmlns:a16="http://schemas.microsoft.com/office/drawing/2014/main" val="2776670658"/>
                    </a:ext>
                  </a:extLst>
                </a:gridCol>
                <a:gridCol w="206301">
                  <a:extLst>
                    <a:ext uri="{9D8B030D-6E8A-4147-A177-3AD203B41FA5}">
                      <a16:colId xmlns:a16="http://schemas.microsoft.com/office/drawing/2014/main" val="1482468875"/>
                    </a:ext>
                  </a:extLst>
                </a:gridCol>
                <a:gridCol w="206301">
                  <a:extLst>
                    <a:ext uri="{9D8B030D-6E8A-4147-A177-3AD203B41FA5}">
                      <a16:colId xmlns:a16="http://schemas.microsoft.com/office/drawing/2014/main" val="861330122"/>
                    </a:ext>
                  </a:extLst>
                </a:gridCol>
                <a:gridCol w="134889">
                  <a:extLst>
                    <a:ext uri="{9D8B030D-6E8A-4147-A177-3AD203B41FA5}">
                      <a16:colId xmlns:a16="http://schemas.microsoft.com/office/drawing/2014/main" val="2991558749"/>
                    </a:ext>
                  </a:extLst>
                </a:gridCol>
                <a:gridCol w="134889">
                  <a:extLst>
                    <a:ext uri="{9D8B030D-6E8A-4147-A177-3AD203B41FA5}">
                      <a16:colId xmlns:a16="http://schemas.microsoft.com/office/drawing/2014/main" val="3806771515"/>
                    </a:ext>
                  </a:extLst>
                </a:gridCol>
                <a:gridCol w="134889">
                  <a:extLst>
                    <a:ext uri="{9D8B030D-6E8A-4147-A177-3AD203B41FA5}">
                      <a16:colId xmlns:a16="http://schemas.microsoft.com/office/drawing/2014/main" val="3672362340"/>
                    </a:ext>
                  </a:extLst>
                </a:gridCol>
                <a:gridCol w="134889">
                  <a:extLst>
                    <a:ext uri="{9D8B030D-6E8A-4147-A177-3AD203B41FA5}">
                      <a16:colId xmlns:a16="http://schemas.microsoft.com/office/drawing/2014/main" val="182904302"/>
                    </a:ext>
                  </a:extLst>
                </a:gridCol>
                <a:gridCol w="134889">
                  <a:extLst>
                    <a:ext uri="{9D8B030D-6E8A-4147-A177-3AD203B41FA5}">
                      <a16:colId xmlns:a16="http://schemas.microsoft.com/office/drawing/2014/main" val="1729999418"/>
                    </a:ext>
                  </a:extLst>
                </a:gridCol>
                <a:gridCol w="134889">
                  <a:extLst>
                    <a:ext uri="{9D8B030D-6E8A-4147-A177-3AD203B41FA5}">
                      <a16:colId xmlns:a16="http://schemas.microsoft.com/office/drawing/2014/main" val="3713839337"/>
                    </a:ext>
                  </a:extLst>
                </a:gridCol>
                <a:gridCol w="134889">
                  <a:extLst>
                    <a:ext uri="{9D8B030D-6E8A-4147-A177-3AD203B41FA5}">
                      <a16:colId xmlns:a16="http://schemas.microsoft.com/office/drawing/2014/main" val="3919198483"/>
                    </a:ext>
                  </a:extLst>
                </a:gridCol>
                <a:gridCol w="134889">
                  <a:extLst>
                    <a:ext uri="{9D8B030D-6E8A-4147-A177-3AD203B41FA5}">
                      <a16:colId xmlns:a16="http://schemas.microsoft.com/office/drawing/2014/main" val="715619406"/>
                    </a:ext>
                  </a:extLst>
                </a:gridCol>
                <a:gridCol w="134889">
                  <a:extLst>
                    <a:ext uri="{9D8B030D-6E8A-4147-A177-3AD203B41FA5}">
                      <a16:colId xmlns:a16="http://schemas.microsoft.com/office/drawing/2014/main" val="1074327436"/>
                    </a:ext>
                  </a:extLst>
                </a:gridCol>
                <a:gridCol w="134889">
                  <a:extLst>
                    <a:ext uri="{9D8B030D-6E8A-4147-A177-3AD203B41FA5}">
                      <a16:colId xmlns:a16="http://schemas.microsoft.com/office/drawing/2014/main" val="2973239854"/>
                    </a:ext>
                  </a:extLst>
                </a:gridCol>
                <a:gridCol w="134889">
                  <a:extLst>
                    <a:ext uri="{9D8B030D-6E8A-4147-A177-3AD203B41FA5}">
                      <a16:colId xmlns:a16="http://schemas.microsoft.com/office/drawing/2014/main" val="3711978634"/>
                    </a:ext>
                  </a:extLst>
                </a:gridCol>
                <a:gridCol w="134889">
                  <a:extLst>
                    <a:ext uri="{9D8B030D-6E8A-4147-A177-3AD203B41FA5}">
                      <a16:colId xmlns:a16="http://schemas.microsoft.com/office/drawing/2014/main" val="1116581958"/>
                    </a:ext>
                  </a:extLst>
                </a:gridCol>
                <a:gridCol w="134889">
                  <a:extLst>
                    <a:ext uri="{9D8B030D-6E8A-4147-A177-3AD203B41FA5}">
                      <a16:colId xmlns:a16="http://schemas.microsoft.com/office/drawing/2014/main" val="459167876"/>
                    </a:ext>
                  </a:extLst>
                </a:gridCol>
                <a:gridCol w="134889">
                  <a:extLst>
                    <a:ext uri="{9D8B030D-6E8A-4147-A177-3AD203B41FA5}">
                      <a16:colId xmlns:a16="http://schemas.microsoft.com/office/drawing/2014/main" val="858765117"/>
                    </a:ext>
                  </a:extLst>
                </a:gridCol>
                <a:gridCol w="134889">
                  <a:extLst>
                    <a:ext uri="{9D8B030D-6E8A-4147-A177-3AD203B41FA5}">
                      <a16:colId xmlns:a16="http://schemas.microsoft.com/office/drawing/2014/main" val="3010811847"/>
                    </a:ext>
                  </a:extLst>
                </a:gridCol>
                <a:gridCol w="206301">
                  <a:extLst>
                    <a:ext uri="{9D8B030D-6E8A-4147-A177-3AD203B41FA5}">
                      <a16:colId xmlns:a16="http://schemas.microsoft.com/office/drawing/2014/main" val="2174602330"/>
                    </a:ext>
                  </a:extLst>
                </a:gridCol>
                <a:gridCol w="134889">
                  <a:extLst>
                    <a:ext uri="{9D8B030D-6E8A-4147-A177-3AD203B41FA5}">
                      <a16:colId xmlns:a16="http://schemas.microsoft.com/office/drawing/2014/main" val="1901492115"/>
                    </a:ext>
                  </a:extLst>
                </a:gridCol>
                <a:gridCol w="206301">
                  <a:extLst>
                    <a:ext uri="{9D8B030D-6E8A-4147-A177-3AD203B41FA5}">
                      <a16:colId xmlns:a16="http://schemas.microsoft.com/office/drawing/2014/main" val="386498944"/>
                    </a:ext>
                  </a:extLst>
                </a:gridCol>
                <a:gridCol w="206301">
                  <a:extLst>
                    <a:ext uri="{9D8B030D-6E8A-4147-A177-3AD203B41FA5}">
                      <a16:colId xmlns:a16="http://schemas.microsoft.com/office/drawing/2014/main" val="520278135"/>
                    </a:ext>
                  </a:extLst>
                </a:gridCol>
                <a:gridCol w="206301">
                  <a:extLst>
                    <a:ext uri="{9D8B030D-6E8A-4147-A177-3AD203B41FA5}">
                      <a16:colId xmlns:a16="http://schemas.microsoft.com/office/drawing/2014/main" val="1811772042"/>
                    </a:ext>
                  </a:extLst>
                </a:gridCol>
                <a:gridCol w="206301">
                  <a:extLst>
                    <a:ext uri="{9D8B030D-6E8A-4147-A177-3AD203B41FA5}">
                      <a16:colId xmlns:a16="http://schemas.microsoft.com/office/drawing/2014/main" val="668994605"/>
                    </a:ext>
                  </a:extLst>
                </a:gridCol>
                <a:gridCol w="134889">
                  <a:extLst>
                    <a:ext uri="{9D8B030D-6E8A-4147-A177-3AD203B41FA5}">
                      <a16:colId xmlns:a16="http://schemas.microsoft.com/office/drawing/2014/main" val="4152170273"/>
                    </a:ext>
                  </a:extLst>
                </a:gridCol>
                <a:gridCol w="134889">
                  <a:extLst>
                    <a:ext uri="{9D8B030D-6E8A-4147-A177-3AD203B41FA5}">
                      <a16:colId xmlns:a16="http://schemas.microsoft.com/office/drawing/2014/main" val="1680384823"/>
                    </a:ext>
                  </a:extLst>
                </a:gridCol>
                <a:gridCol w="134889">
                  <a:extLst>
                    <a:ext uri="{9D8B030D-6E8A-4147-A177-3AD203B41FA5}">
                      <a16:colId xmlns:a16="http://schemas.microsoft.com/office/drawing/2014/main" val="861267918"/>
                    </a:ext>
                  </a:extLst>
                </a:gridCol>
                <a:gridCol w="134889">
                  <a:extLst>
                    <a:ext uri="{9D8B030D-6E8A-4147-A177-3AD203B41FA5}">
                      <a16:colId xmlns:a16="http://schemas.microsoft.com/office/drawing/2014/main" val="3223013903"/>
                    </a:ext>
                  </a:extLst>
                </a:gridCol>
                <a:gridCol w="134889">
                  <a:extLst>
                    <a:ext uri="{9D8B030D-6E8A-4147-A177-3AD203B41FA5}">
                      <a16:colId xmlns:a16="http://schemas.microsoft.com/office/drawing/2014/main" val="3961368683"/>
                    </a:ext>
                  </a:extLst>
                </a:gridCol>
                <a:gridCol w="134889">
                  <a:extLst>
                    <a:ext uri="{9D8B030D-6E8A-4147-A177-3AD203B41FA5}">
                      <a16:colId xmlns:a16="http://schemas.microsoft.com/office/drawing/2014/main" val="1797767518"/>
                    </a:ext>
                  </a:extLst>
                </a:gridCol>
                <a:gridCol w="134889">
                  <a:extLst>
                    <a:ext uri="{9D8B030D-6E8A-4147-A177-3AD203B41FA5}">
                      <a16:colId xmlns:a16="http://schemas.microsoft.com/office/drawing/2014/main" val="1042013834"/>
                    </a:ext>
                  </a:extLst>
                </a:gridCol>
                <a:gridCol w="206301">
                  <a:extLst>
                    <a:ext uri="{9D8B030D-6E8A-4147-A177-3AD203B41FA5}">
                      <a16:colId xmlns:a16="http://schemas.microsoft.com/office/drawing/2014/main" val="2796504785"/>
                    </a:ext>
                  </a:extLst>
                </a:gridCol>
                <a:gridCol w="206301">
                  <a:extLst>
                    <a:ext uri="{9D8B030D-6E8A-4147-A177-3AD203B41FA5}">
                      <a16:colId xmlns:a16="http://schemas.microsoft.com/office/drawing/2014/main" val="3954721366"/>
                    </a:ext>
                  </a:extLst>
                </a:gridCol>
                <a:gridCol w="206301">
                  <a:extLst>
                    <a:ext uri="{9D8B030D-6E8A-4147-A177-3AD203B41FA5}">
                      <a16:colId xmlns:a16="http://schemas.microsoft.com/office/drawing/2014/main" val="3798310968"/>
                    </a:ext>
                  </a:extLst>
                </a:gridCol>
                <a:gridCol w="134889">
                  <a:extLst>
                    <a:ext uri="{9D8B030D-6E8A-4147-A177-3AD203B41FA5}">
                      <a16:colId xmlns:a16="http://schemas.microsoft.com/office/drawing/2014/main" val="2791921060"/>
                    </a:ext>
                  </a:extLst>
                </a:gridCol>
                <a:gridCol w="134889">
                  <a:extLst>
                    <a:ext uri="{9D8B030D-6E8A-4147-A177-3AD203B41FA5}">
                      <a16:colId xmlns:a16="http://schemas.microsoft.com/office/drawing/2014/main" val="747609154"/>
                    </a:ext>
                  </a:extLst>
                </a:gridCol>
                <a:gridCol w="134889">
                  <a:extLst>
                    <a:ext uri="{9D8B030D-6E8A-4147-A177-3AD203B41FA5}">
                      <a16:colId xmlns:a16="http://schemas.microsoft.com/office/drawing/2014/main" val="538673493"/>
                    </a:ext>
                  </a:extLst>
                </a:gridCol>
                <a:gridCol w="134889">
                  <a:extLst>
                    <a:ext uri="{9D8B030D-6E8A-4147-A177-3AD203B41FA5}">
                      <a16:colId xmlns:a16="http://schemas.microsoft.com/office/drawing/2014/main" val="894200529"/>
                    </a:ext>
                  </a:extLst>
                </a:gridCol>
                <a:gridCol w="134889">
                  <a:extLst>
                    <a:ext uri="{9D8B030D-6E8A-4147-A177-3AD203B41FA5}">
                      <a16:colId xmlns:a16="http://schemas.microsoft.com/office/drawing/2014/main" val="2991562679"/>
                    </a:ext>
                  </a:extLst>
                </a:gridCol>
                <a:gridCol w="134889">
                  <a:extLst>
                    <a:ext uri="{9D8B030D-6E8A-4147-A177-3AD203B41FA5}">
                      <a16:colId xmlns:a16="http://schemas.microsoft.com/office/drawing/2014/main" val="1932125902"/>
                    </a:ext>
                  </a:extLst>
                </a:gridCol>
                <a:gridCol w="206301">
                  <a:extLst>
                    <a:ext uri="{9D8B030D-6E8A-4147-A177-3AD203B41FA5}">
                      <a16:colId xmlns:a16="http://schemas.microsoft.com/office/drawing/2014/main" val="978798169"/>
                    </a:ext>
                  </a:extLst>
                </a:gridCol>
                <a:gridCol w="206301">
                  <a:extLst>
                    <a:ext uri="{9D8B030D-6E8A-4147-A177-3AD203B41FA5}">
                      <a16:colId xmlns:a16="http://schemas.microsoft.com/office/drawing/2014/main" val="2811213305"/>
                    </a:ext>
                  </a:extLst>
                </a:gridCol>
                <a:gridCol w="206301">
                  <a:extLst>
                    <a:ext uri="{9D8B030D-6E8A-4147-A177-3AD203B41FA5}">
                      <a16:colId xmlns:a16="http://schemas.microsoft.com/office/drawing/2014/main" val="1377651242"/>
                    </a:ext>
                  </a:extLst>
                </a:gridCol>
                <a:gridCol w="206301">
                  <a:extLst>
                    <a:ext uri="{9D8B030D-6E8A-4147-A177-3AD203B41FA5}">
                      <a16:colId xmlns:a16="http://schemas.microsoft.com/office/drawing/2014/main" val="130735608"/>
                    </a:ext>
                  </a:extLst>
                </a:gridCol>
                <a:gridCol w="206301">
                  <a:extLst>
                    <a:ext uri="{9D8B030D-6E8A-4147-A177-3AD203B41FA5}">
                      <a16:colId xmlns:a16="http://schemas.microsoft.com/office/drawing/2014/main" val="2001137926"/>
                    </a:ext>
                  </a:extLst>
                </a:gridCol>
                <a:gridCol w="206301">
                  <a:extLst>
                    <a:ext uri="{9D8B030D-6E8A-4147-A177-3AD203B41FA5}">
                      <a16:colId xmlns:a16="http://schemas.microsoft.com/office/drawing/2014/main" val="2551131121"/>
                    </a:ext>
                  </a:extLst>
                </a:gridCol>
                <a:gridCol w="206301">
                  <a:extLst>
                    <a:ext uri="{9D8B030D-6E8A-4147-A177-3AD203B41FA5}">
                      <a16:colId xmlns:a16="http://schemas.microsoft.com/office/drawing/2014/main" val="556375884"/>
                    </a:ext>
                  </a:extLst>
                </a:gridCol>
                <a:gridCol w="206301">
                  <a:extLst>
                    <a:ext uri="{9D8B030D-6E8A-4147-A177-3AD203B41FA5}">
                      <a16:colId xmlns:a16="http://schemas.microsoft.com/office/drawing/2014/main" val="3607379851"/>
                    </a:ext>
                  </a:extLst>
                </a:gridCol>
                <a:gridCol w="206301">
                  <a:extLst>
                    <a:ext uri="{9D8B030D-6E8A-4147-A177-3AD203B41FA5}">
                      <a16:colId xmlns:a16="http://schemas.microsoft.com/office/drawing/2014/main" val="3175920814"/>
                    </a:ext>
                  </a:extLst>
                </a:gridCol>
              </a:tblGrid>
              <a:tr h="381151">
                <a:tc>
                  <a:txBody>
                    <a:bodyPr/>
                    <a:lstStyle/>
                    <a:p>
                      <a:pPr algn="l" fontAlgn="b"/>
                      <a:endParaRPr lang="en-CA" sz="1400" b="0" i="0" u="none" strike="noStrike" dirty="0">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rowSpan="3" gridSpan="7">
                  <a:txBody>
                    <a:bodyPr/>
                    <a:lstStyle/>
                    <a:p>
                      <a:pPr algn="ctr" fontAlgn="b"/>
                      <a:r>
                        <a:rPr lang="en-CA" sz="1400" b="0" i="0" u="none" strike="noStrike" dirty="0">
                          <a:solidFill>
                            <a:srgbClr val="000000"/>
                          </a:solidFill>
                          <a:effectLst/>
                          <a:latin typeface="Calibri" panose="020F0502020204030204" pitchFamily="34" charset="0"/>
                        </a:rPr>
                        <a:t>Nov </a:t>
                      </a:r>
                      <a:r>
                        <a:rPr lang="en-CA" sz="1400" b="0" i="0" u="none" strike="noStrike" dirty="0" smtClean="0">
                          <a:solidFill>
                            <a:srgbClr val="000000"/>
                          </a:solidFill>
                          <a:effectLst/>
                          <a:latin typeface="Calibri" panose="020F0502020204030204" pitchFamily="34" charset="0"/>
                        </a:rPr>
                        <a:t>20  2019: Courtyard &amp;  </a:t>
                      </a:r>
                      <a:r>
                        <a:rPr lang="en-CA" sz="1400" b="0" i="0" u="none" strike="noStrike" dirty="0">
                          <a:solidFill>
                            <a:srgbClr val="000000"/>
                          </a:solidFill>
                          <a:effectLst/>
                          <a:latin typeface="Calibri" panose="020F0502020204030204" pitchFamily="34" charset="0"/>
                        </a:rPr>
                        <a:t>Site </a:t>
                      </a:r>
                      <a:r>
                        <a:rPr lang="en-CA" sz="1400" b="0" i="0" u="none" strike="noStrike" dirty="0" smtClean="0">
                          <a:solidFill>
                            <a:srgbClr val="000000"/>
                          </a:solidFill>
                          <a:effectLst/>
                          <a:latin typeface="Calibri" panose="020F0502020204030204" pitchFamily="34" charset="0"/>
                        </a:rPr>
                        <a:t>Works</a:t>
                      </a:r>
                      <a:endParaRPr lang="en-CA" sz="1400" b="0" i="0" u="none" strike="noStrike" dirty="0">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gridSpan="10">
                  <a:txBody>
                    <a:bodyPr/>
                    <a:lstStyle/>
                    <a:p>
                      <a:pPr algn="ctr" fontAlgn="b"/>
                      <a:r>
                        <a:rPr lang="en-US" sz="1400" b="0" i="0" u="none" strike="noStrike" dirty="0">
                          <a:solidFill>
                            <a:srgbClr val="000000"/>
                          </a:solidFill>
                          <a:effectLst/>
                          <a:latin typeface="Calibri" panose="020F0502020204030204" pitchFamily="34" charset="0"/>
                        </a:rPr>
                        <a:t>June - 100% </a:t>
                      </a:r>
                      <a:r>
                        <a:rPr lang="en-US" sz="1400" b="0" i="0" u="none" strike="noStrike" dirty="0" smtClean="0">
                          <a:solidFill>
                            <a:srgbClr val="000000"/>
                          </a:solidFill>
                          <a:effectLst/>
                          <a:latin typeface="Calibri" panose="020F0502020204030204" pitchFamily="34" charset="0"/>
                        </a:rPr>
                        <a:t>DD</a:t>
                      </a:r>
                    </a:p>
                    <a:p>
                      <a:pPr algn="ctr" fontAlgn="b"/>
                      <a:r>
                        <a:rPr lang="en-US" sz="1400" b="0" i="0" u="none" strike="noStrike" dirty="0" smtClean="0">
                          <a:solidFill>
                            <a:srgbClr val="000000"/>
                          </a:solidFill>
                          <a:effectLst/>
                          <a:latin typeface="Calibri" panose="020F0502020204030204" pitchFamily="34" charset="0"/>
                        </a:rPr>
                        <a:t> On Hold</a:t>
                      </a:r>
                      <a:r>
                        <a:rPr lang="en-US" sz="1400" b="0" i="0" u="none" strike="noStrike" dirty="0">
                          <a:solidFill>
                            <a:srgbClr val="000000"/>
                          </a:solidFill>
                          <a:effectLst/>
                          <a:latin typeface="Calibri" panose="020F0502020204030204" pitchFamily="34" charset="0"/>
                        </a:rPr>
                        <a:t/>
                      </a:r>
                      <a:br>
                        <a:rPr lang="en-US" sz="1400" b="0" i="0" u="none" strike="noStrike" dirty="0">
                          <a:solidFill>
                            <a:srgbClr val="000000"/>
                          </a:solidFill>
                          <a:effectLst/>
                          <a:latin typeface="Calibri" panose="020F0502020204030204" pitchFamily="34" charset="0"/>
                        </a:rPr>
                      </a:br>
                      <a:r>
                        <a:rPr lang="en-US" sz="1400" b="0" i="0" u="none" strike="noStrike" dirty="0" err="1">
                          <a:solidFill>
                            <a:srgbClr val="000000"/>
                          </a:solidFill>
                          <a:effectLst/>
                          <a:latin typeface="Calibri" panose="020F0502020204030204" pitchFamily="34" charset="0"/>
                        </a:rPr>
                        <a:t>WorkPlace</a:t>
                      </a:r>
                      <a:r>
                        <a:rPr lang="en-US" sz="1400" b="0" i="0" u="none" strike="noStrike" dirty="0">
                          <a:solidFill>
                            <a:srgbClr val="000000"/>
                          </a:solidFill>
                          <a:effectLst/>
                          <a:latin typeface="Calibri" panose="020F0502020204030204" pitchFamily="34" charset="0"/>
                        </a:rPr>
                        <a:t> strategy</a:t>
                      </a:r>
                    </a:p>
                  </a:txBody>
                  <a:tcPr marL="3025" marR="3025" marT="3025" marB="0" anchor="b">
                    <a:lnL>
                      <a:noFill/>
                    </a:lnL>
                    <a:lnR>
                      <a:noFill/>
                    </a:lnR>
                    <a:lnT>
                      <a:noFill/>
                    </a:lnT>
                    <a:lnB>
                      <a:noFill/>
                    </a:lnB>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rowSpan="3" gridSpan="8">
                  <a:txBody>
                    <a:bodyPr/>
                    <a:lstStyle/>
                    <a:p>
                      <a:pPr algn="ctr" fontAlgn="b"/>
                      <a:r>
                        <a:rPr lang="en-US" sz="1400" b="0" i="0" u="none" strike="noStrike" dirty="0" smtClean="0">
                          <a:solidFill>
                            <a:srgbClr val="000000"/>
                          </a:solidFill>
                          <a:effectLst/>
                          <a:latin typeface="Calibri" panose="020F0502020204030204" pitchFamily="34" charset="0"/>
                        </a:rPr>
                        <a:t>Aug - </a:t>
                      </a:r>
                      <a:r>
                        <a:rPr lang="en-US" sz="1400" b="0" i="0" u="none" strike="noStrike" dirty="0">
                          <a:solidFill>
                            <a:srgbClr val="000000"/>
                          </a:solidFill>
                          <a:effectLst/>
                          <a:latin typeface="Calibri" panose="020F0502020204030204" pitchFamily="34" charset="0"/>
                        </a:rPr>
                        <a:t>2021</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Proceed with  43,500 ft</a:t>
                      </a:r>
                      <a:r>
                        <a:rPr lang="en-US" sz="1400" b="0" i="0" u="none" strike="noStrike" baseline="30000" dirty="0">
                          <a:solidFill>
                            <a:srgbClr val="000000"/>
                          </a:solidFill>
                          <a:effectLst/>
                          <a:latin typeface="Calibri" panose="020F0502020204030204" pitchFamily="34" charset="0"/>
                        </a:rPr>
                        <a:t>2</a:t>
                      </a:r>
                      <a:r>
                        <a:rPr lang="en-US" sz="1400" b="0" i="0" u="none" strike="noStrike" dirty="0">
                          <a:solidFill>
                            <a:srgbClr val="000000"/>
                          </a:solidFill>
                          <a:effectLst/>
                          <a:latin typeface="Calibri" panose="020F0502020204030204" pitchFamily="34" charset="0"/>
                        </a:rPr>
                        <a:t> </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Provide class D Estimate</a:t>
                      </a:r>
                    </a:p>
                  </a:txBody>
                  <a:tcPr marL="3025" marR="3025" marT="3025" marB="0" anchor="b">
                    <a:lnL>
                      <a:noFill/>
                    </a:lnL>
                    <a:lnR>
                      <a:noFill/>
                    </a:lnR>
                    <a:lnT>
                      <a:noFill/>
                    </a:lnT>
                    <a:lnB>
                      <a:noFill/>
                    </a:lnB>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gridSpan="8">
                  <a:txBody>
                    <a:bodyPr/>
                    <a:lstStyle/>
                    <a:p>
                      <a:pPr algn="ctr" fontAlgn="b"/>
                      <a:r>
                        <a:rPr lang="pt-BR" sz="1400" b="0" i="0" u="none" strike="noStrike" dirty="0">
                          <a:solidFill>
                            <a:srgbClr val="000000"/>
                          </a:solidFill>
                          <a:effectLst/>
                          <a:latin typeface="Calibri" panose="020F0502020204030204" pitchFamily="34" charset="0"/>
                        </a:rPr>
                        <a:t>Mar 28 - 2022</a:t>
                      </a:r>
                      <a:br>
                        <a:rPr lang="pt-BR" sz="1400" b="0" i="0" u="none" strike="noStrike" dirty="0">
                          <a:solidFill>
                            <a:srgbClr val="000000"/>
                          </a:solidFill>
                          <a:effectLst/>
                          <a:latin typeface="Calibri" panose="020F0502020204030204" pitchFamily="34" charset="0"/>
                        </a:rPr>
                      </a:br>
                      <a:r>
                        <a:rPr lang="pt-BR" sz="1400" b="0" i="0" u="none" strike="noStrike" dirty="0">
                          <a:solidFill>
                            <a:srgbClr val="000000"/>
                          </a:solidFill>
                          <a:effectLst/>
                          <a:latin typeface="Calibri" panose="020F0502020204030204" pitchFamily="34" charset="0"/>
                        </a:rPr>
                        <a:t>42,600 ft</a:t>
                      </a:r>
                      <a:r>
                        <a:rPr lang="pt-BR" sz="1400" b="0" i="0" u="none" strike="noStrike" baseline="30000" dirty="0">
                          <a:solidFill>
                            <a:srgbClr val="000000"/>
                          </a:solidFill>
                          <a:effectLst/>
                          <a:latin typeface="Calibri" panose="020F0502020204030204" pitchFamily="34" charset="0"/>
                        </a:rPr>
                        <a:t>2</a:t>
                      </a:r>
                      <a:r>
                        <a:rPr lang="pt-BR" sz="1400" b="0" i="0" u="none" strike="noStrike" dirty="0">
                          <a:solidFill>
                            <a:srgbClr val="000000"/>
                          </a:solidFill>
                          <a:effectLst/>
                          <a:latin typeface="Calibri" panose="020F0502020204030204" pitchFamily="34" charset="0"/>
                        </a:rPr>
                        <a:t> </a:t>
                      </a:r>
                      <a:endParaRPr lang="pt-BR" sz="1400" b="0" i="0" u="none" strike="noStrike" dirty="0" smtClean="0">
                        <a:solidFill>
                          <a:srgbClr val="000000"/>
                        </a:solidFill>
                        <a:effectLst/>
                        <a:latin typeface="Calibri" panose="020F0502020204030204" pitchFamily="34" charset="0"/>
                      </a:endParaRPr>
                    </a:p>
                    <a:p>
                      <a:pPr algn="ctr" fontAlgn="b"/>
                      <a:r>
                        <a:rPr lang="pt-BR" sz="1400" b="0" i="0" u="none" strike="noStrike" dirty="0" smtClean="0">
                          <a:solidFill>
                            <a:srgbClr val="000000"/>
                          </a:solidFill>
                          <a:effectLst/>
                          <a:latin typeface="Calibri" panose="020F0502020204030204" pitchFamily="34" charset="0"/>
                        </a:rPr>
                        <a:t>$</a:t>
                      </a:r>
                      <a:r>
                        <a:rPr lang="pt-BR" sz="1400" b="0" i="0" u="none" strike="noStrike" dirty="0">
                          <a:solidFill>
                            <a:srgbClr val="000000"/>
                          </a:solidFill>
                          <a:effectLst/>
                          <a:latin typeface="Calibri" panose="020F0502020204030204" pitchFamily="34" charset="0"/>
                        </a:rPr>
                        <a:t>41M</a:t>
                      </a:r>
                    </a:p>
                  </a:txBody>
                  <a:tcPr marL="3025" marR="3025" marT="3025" marB="0" anchor="b">
                    <a:lnL>
                      <a:noFill/>
                    </a:lnL>
                    <a:lnR>
                      <a:noFill/>
                    </a:lnR>
                    <a:lnT>
                      <a:noFill/>
                    </a:lnT>
                    <a:lnB>
                      <a:noFill/>
                    </a:lnB>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extLst>
                  <a:ext uri="{0D108BD9-81ED-4DB2-BD59-A6C34878D82A}">
                    <a16:rowId xmlns:a16="http://schemas.microsoft.com/office/drawing/2014/main" val="2919159362"/>
                  </a:ext>
                </a:extLst>
              </a:tr>
              <a:tr h="381151">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gridSpan="7"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gridSpan="10"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gridSpan="8"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gridSpan="8"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extLst>
                  <a:ext uri="{0D108BD9-81ED-4DB2-BD59-A6C34878D82A}">
                    <a16:rowId xmlns:a16="http://schemas.microsoft.com/office/drawing/2014/main" val="3343474327"/>
                  </a:ext>
                </a:extLst>
              </a:tr>
              <a:tr h="381151">
                <a:tc gridSpan="4">
                  <a:txBody>
                    <a:bodyPr/>
                    <a:lstStyle/>
                    <a:p>
                      <a:pPr algn="ctr" fontAlgn="b"/>
                      <a:r>
                        <a:rPr lang="en-CA" sz="1400" b="0" i="0" u="none" strike="noStrike">
                          <a:solidFill>
                            <a:srgbClr val="000000"/>
                          </a:solidFill>
                          <a:effectLst/>
                          <a:latin typeface="Calibri" panose="020F0502020204030204" pitchFamily="34" charset="0"/>
                        </a:rPr>
                        <a:t> Jan 2018</a:t>
                      </a:r>
                    </a:p>
                  </a:txBody>
                  <a:tcPr marL="3025" marR="3025" marT="3025"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gridSpan="7"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gridSpan="10"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ctr" fontAlgn="b"/>
                      <a:endParaRPr lang="en-CA" sz="1400" b="0" i="0" u="none" strike="noStrike" dirty="0">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gridSpan="8"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gridSpan="8"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gridSpan="4">
                  <a:txBody>
                    <a:bodyPr/>
                    <a:lstStyle/>
                    <a:p>
                      <a:pPr algn="r" fontAlgn="b"/>
                      <a:r>
                        <a:rPr lang="en-CA" sz="1400" b="0" i="0" u="none" strike="noStrike">
                          <a:solidFill>
                            <a:srgbClr val="000000"/>
                          </a:solidFill>
                          <a:effectLst/>
                          <a:latin typeface="Calibri" panose="020F0502020204030204" pitchFamily="34" charset="0"/>
                        </a:rPr>
                        <a:t>  Jan 2023</a:t>
                      </a:r>
                    </a:p>
                  </a:txBody>
                  <a:tcPr marL="3025" marR="3025" marT="3025"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extLst>
                  <a:ext uri="{0D108BD9-81ED-4DB2-BD59-A6C34878D82A}">
                    <a16:rowId xmlns:a16="http://schemas.microsoft.com/office/drawing/2014/main" val="3858931241"/>
                  </a:ext>
                </a:extLst>
              </a:tr>
              <a:tr h="381151">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extLst>
                  <a:ext uri="{0D108BD9-81ED-4DB2-BD59-A6C34878D82A}">
                    <a16:rowId xmlns:a16="http://schemas.microsoft.com/office/drawing/2014/main" val="342019431"/>
                  </a:ext>
                </a:extLst>
              </a:tr>
              <a:tr h="381151">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w="12700" cap="flat" cmpd="sng" algn="ctr">
                      <a:solidFill>
                        <a:srgbClr val="000000"/>
                      </a:solidFill>
                      <a:prstDash val="solid"/>
                      <a:round/>
                      <a:headEnd type="none" w="med" len="med"/>
                      <a:tailEnd type="none" w="med" len="med"/>
                    </a:lnR>
                    <a:lnT>
                      <a:noFill/>
                    </a:lnT>
                    <a:lnB>
                      <a:noFill/>
                    </a:lnB>
                  </a:tcPr>
                </a:tc>
                <a:tc gridSpan="12">
                  <a:txBody>
                    <a:bodyPr/>
                    <a:lstStyle/>
                    <a:p>
                      <a:pPr algn="ctr" fontAlgn="ctr"/>
                      <a:r>
                        <a:rPr lang="en-CA" sz="1400" b="0" i="0" u="none" strike="noStrike">
                          <a:solidFill>
                            <a:srgbClr val="000000"/>
                          </a:solidFill>
                          <a:effectLst/>
                          <a:latin typeface="Calibri" panose="020F0502020204030204" pitchFamily="34" charset="0"/>
                        </a:rPr>
                        <a:t>2018</a:t>
                      </a:r>
                    </a:p>
                  </a:txBody>
                  <a:tcPr marL="3025" marR="3025" marT="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gridSpan="12">
                  <a:txBody>
                    <a:bodyPr/>
                    <a:lstStyle/>
                    <a:p>
                      <a:pPr algn="ctr" fontAlgn="ctr"/>
                      <a:r>
                        <a:rPr lang="en-CA" sz="1400" b="0" i="0" u="none" strike="noStrike">
                          <a:solidFill>
                            <a:srgbClr val="000000"/>
                          </a:solidFill>
                          <a:effectLst/>
                          <a:latin typeface="Calibri" panose="020F0502020204030204" pitchFamily="34" charset="0"/>
                        </a:rPr>
                        <a:t>2019</a:t>
                      </a:r>
                    </a:p>
                  </a:txBody>
                  <a:tcPr marL="3025" marR="3025" marT="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fontAlgn="b"/>
                      <a:r>
                        <a:rPr lang="en-CA" sz="1400" b="0" i="0" u="none" strike="noStrike">
                          <a:solidFill>
                            <a:srgbClr val="000000"/>
                          </a:solidFill>
                          <a:effectLst/>
                          <a:latin typeface="Calibri" panose="020F0502020204030204" pitchFamily="34" charset="0"/>
                        </a:rPr>
                        <a:t> </a:t>
                      </a:r>
                    </a:p>
                  </a:txBody>
                  <a:tcPr marL="3025" marR="3025" marT="30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gridSpan="10">
                  <a:txBody>
                    <a:bodyPr/>
                    <a:lstStyle/>
                    <a:p>
                      <a:pPr algn="ctr" fontAlgn="ctr"/>
                      <a:r>
                        <a:rPr lang="en-CA" sz="1400" b="0" i="0" u="none" strike="noStrike">
                          <a:solidFill>
                            <a:srgbClr val="7030A0"/>
                          </a:solidFill>
                          <a:effectLst/>
                          <a:latin typeface="Calibri" panose="020F0502020204030204" pitchFamily="34" charset="0"/>
                        </a:rPr>
                        <a:t>2020     COVID</a:t>
                      </a:r>
                    </a:p>
                  </a:txBody>
                  <a:tcPr marL="3025" marR="3025" marT="30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3025" marR="3025" marT="30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3025" marR="3025" marT="30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3025" marR="3025" marT="30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gridSpan="5">
                  <a:txBody>
                    <a:bodyPr/>
                    <a:lstStyle/>
                    <a:p>
                      <a:pPr algn="ctr" fontAlgn="ctr"/>
                      <a:r>
                        <a:rPr lang="en-CA" sz="1400" b="0" i="0" u="none" strike="noStrike">
                          <a:solidFill>
                            <a:srgbClr val="000000"/>
                          </a:solidFill>
                          <a:effectLst/>
                          <a:latin typeface="Calibri" panose="020F0502020204030204" pitchFamily="34" charset="0"/>
                        </a:rPr>
                        <a:t>2021</a:t>
                      </a:r>
                    </a:p>
                  </a:txBody>
                  <a:tcPr marL="3025" marR="3025" marT="30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gridSpan="5">
                  <a:txBody>
                    <a:bodyPr/>
                    <a:lstStyle/>
                    <a:p>
                      <a:pPr algn="ctr" fontAlgn="ctr"/>
                      <a:r>
                        <a:rPr lang="en-CA" sz="1400" b="0" i="0" u="none" strike="noStrike" dirty="0">
                          <a:solidFill>
                            <a:srgbClr val="000000"/>
                          </a:solidFill>
                          <a:effectLst/>
                          <a:latin typeface="Calibri" panose="020F0502020204030204" pitchFamily="34" charset="0"/>
                        </a:rPr>
                        <a:t>2022</a:t>
                      </a:r>
                    </a:p>
                  </a:txBody>
                  <a:tcPr marL="3025" marR="3025" marT="30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extLst>
                  <a:ext uri="{0D108BD9-81ED-4DB2-BD59-A6C34878D82A}">
                    <a16:rowId xmlns:a16="http://schemas.microsoft.com/office/drawing/2014/main" val="2777631951"/>
                  </a:ext>
                </a:extLst>
              </a:tr>
              <a:tr h="381151">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3025" marR="3025" marT="30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extLst>
                  <a:ext uri="{0D108BD9-81ED-4DB2-BD59-A6C34878D82A}">
                    <a16:rowId xmlns:a16="http://schemas.microsoft.com/office/drawing/2014/main" val="2199603758"/>
                  </a:ext>
                </a:extLst>
              </a:tr>
              <a:tr h="381151">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rowSpan="2" gridSpan="5">
                  <a:txBody>
                    <a:bodyPr/>
                    <a:lstStyle/>
                    <a:p>
                      <a:pPr algn="ctr" fontAlgn="t"/>
                      <a:r>
                        <a:rPr lang="en-CA" sz="1400" b="0" i="0" u="none" strike="noStrike" dirty="0">
                          <a:solidFill>
                            <a:srgbClr val="000000"/>
                          </a:solidFill>
                          <a:effectLst/>
                          <a:latin typeface="Calibri" panose="020F0502020204030204" pitchFamily="34" charset="0"/>
                        </a:rPr>
                        <a:t>Mar 17-2018 </a:t>
                      </a:r>
                      <a:r>
                        <a:rPr lang="en-CA" sz="1400" b="0" i="0" u="none" strike="noStrike" dirty="0" smtClean="0">
                          <a:solidFill>
                            <a:srgbClr val="000000"/>
                          </a:solidFill>
                          <a:effectLst/>
                          <a:latin typeface="Calibri" panose="020F0502020204030204" pitchFamily="34" charset="0"/>
                        </a:rPr>
                        <a:t>New </a:t>
                      </a:r>
                      <a:r>
                        <a:rPr lang="en-CA" sz="1400" b="0" i="0" u="none" strike="noStrike" dirty="0">
                          <a:solidFill>
                            <a:srgbClr val="000000"/>
                          </a:solidFill>
                          <a:effectLst/>
                          <a:latin typeface="Calibri" panose="020F0502020204030204" pitchFamily="34" charset="0"/>
                        </a:rPr>
                        <a:t>RCC</a:t>
                      </a:r>
                    </a:p>
                  </a:txBody>
                  <a:tcPr marL="3025" marR="3025" marT="3025" marB="0">
                    <a:lnL>
                      <a:noFill/>
                    </a:lnL>
                    <a:lnR>
                      <a:noFill/>
                    </a:lnR>
                    <a:lnT>
                      <a:noFill/>
                    </a:lnT>
                    <a:lnB>
                      <a:noFill/>
                    </a:lnB>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gridSpan="9">
                  <a:txBody>
                    <a:bodyPr/>
                    <a:lstStyle/>
                    <a:p>
                      <a:pPr algn="ctr" fontAlgn="t"/>
                      <a:r>
                        <a:rPr lang="en-CA" sz="1400" b="0" i="0" u="none" strike="noStrike" dirty="0">
                          <a:solidFill>
                            <a:srgbClr val="000000"/>
                          </a:solidFill>
                          <a:effectLst/>
                          <a:latin typeface="Calibri" panose="020F0502020204030204" pitchFamily="34" charset="0"/>
                        </a:rPr>
                        <a:t> Jan 20 - 2019 </a:t>
                      </a:r>
                      <a:r>
                        <a:rPr lang="en-CA" sz="1400" b="0" i="0" u="none" strike="noStrike" dirty="0" smtClean="0">
                          <a:solidFill>
                            <a:srgbClr val="000000"/>
                          </a:solidFill>
                          <a:effectLst/>
                          <a:latin typeface="Calibri" panose="020F0502020204030204" pitchFamily="34" charset="0"/>
                        </a:rPr>
                        <a:t>: </a:t>
                      </a:r>
                      <a:r>
                        <a:rPr lang="en-CA" sz="1400" b="0" i="0" u="none" strike="noStrike" dirty="0">
                          <a:solidFill>
                            <a:srgbClr val="000000"/>
                          </a:solidFill>
                          <a:effectLst/>
                          <a:latin typeface="Calibri" panose="020F0502020204030204" pitchFamily="34" charset="0"/>
                        </a:rPr>
                        <a:t>$27 M</a:t>
                      </a:r>
                    </a:p>
                  </a:txBody>
                  <a:tcPr marL="3025" marR="3025" marT="3025" marB="0">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3025" marR="3025" marT="30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rowSpan="2" gridSpan="8">
                  <a:txBody>
                    <a:bodyPr/>
                    <a:lstStyle/>
                    <a:p>
                      <a:pPr algn="ctr" fontAlgn="t"/>
                      <a:r>
                        <a:rPr lang="en-US" sz="1400" b="0" i="0" u="none" strike="noStrike" dirty="0">
                          <a:solidFill>
                            <a:srgbClr val="000000"/>
                          </a:solidFill>
                          <a:effectLst/>
                          <a:latin typeface="Calibri" panose="020F0502020204030204" pitchFamily="34" charset="0"/>
                        </a:rPr>
                        <a:t>49,400 ft</a:t>
                      </a:r>
                      <a:r>
                        <a:rPr lang="en-US" sz="1400" b="0" i="0" u="none" strike="noStrike" baseline="30000" dirty="0">
                          <a:solidFill>
                            <a:srgbClr val="000000"/>
                          </a:solidFill>
                          <a:effectLst/>
                          <a:latin typeface="Calibri" panose="020F0502020204030204" pitchFamily="34" charset="0"/>
                        </a:rPr>
                        <a:t>2</a:t>
                      </a:r>
                      <a:r>
                        <a:rPr lang="en-US" sz="1400" b="0" i="0" u="none" strike="noStrike" dirty="0">
                          <a:solidFill>
                            <a:srgbClr val="000000"/>
                          </a:solidFill>
                          <a:effectLst/>
                          <a:latin typeface="Calibri" panose="020F0502020204030204" pitchFamily="34" charset="0"/>
                        </a:rPr>
                        <a:t> </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$32M Class B</a:t>
                      </a:r>
                    </a:p>
                  </a:txBody>
                  <a:tcPr marL="3025" marR="3025" marT="3025" marB="0">
                    <a:lnL>
                      <a:noFill/>
                    </a:lnL>
                    <a:lnR>
                      <a:noFill/>
                    </a:lnR>
                    <a:lnT>
                      <a:noFill/>
                    </a:lnT>
                    <a:lnB>
                      <a:noFill/>
                    </a:lnB>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a:txBody>
                    <a:bodyPr/>
                    <a:lstStyle/>
                    <a:p>
                      <a:pPr algn="ctr" fontAlgn="t"/>
                      <a:r>
                        <a:rPr lang="en-CA" sz="1400" b="0" i="0" u="none" strike="noStrike">
                          <a:solidFill>
                            <a:srgbClr val="000000"/>
                          </a:solidFill>
                          <a:effectLst/>
                          <a:latin typeface="Calibri" panose="020F0502020204030204" pitchFamily="34" charset="0"/>
                        </a:rPr>
                        <a:t> </a:t>
                      </a:r>
                    </a:p>
                  </a:txBody>
                  <a:tcPr marL="3025" marR="3025" marT="3025" marB="0">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rowSpan="3" gridSpan="9">
                  <a:txBody>
                    <a:bodyPr/>
                    <a:lstStyle/>
                    <a:p>
                      <a:pPr algn="ctr" fontAlgn="t"/>
                      <a:r>
                        <a:rPr lang="en-US" sz="1400" b="0" i="0" u="none" strike="noStrike" dirty="0">
                          <a:solidFill>
                            <a:srgbClr val="000000"/>
                          </a:solidFill>
                          <a:effectLst/>
                          <a:latin typeface="Calibri" panose="020F0502020204030204" pitchFamily="34" charset="0"/>
                        </a:rPr>
                        <a:t>April </a:t>
                      </a:r>
                      <a:r>
                        <a:rPr lang="en-US" sz="1400" b="0" i="0" u="none" strike="noStrike" dirty="0" smtClean="0">
                          <a:solidFill>
                            <a:srgbClr val="000000"/>
                          </a:solidFill>
                          <a:effectLst/>
                          <a:latin typeface="Calibri" panose="020F0502020204030204" pitchFamily="34" charset="0"/>
                        </a:rPr>
                        <a:t>14 - </a:t>
                      </a:r>
                      <a:r>
                        <a:rPr lang="en-US" sz="1400" b="0" i="0" u="none" strike="noStrike" dirty="0">
                          <a:solidFill>
                            <a:srgbClr val="000000"/>
                          </a:solidFill>
                          <a:effectLst/>
                          <a:latin typeface="Calibri" panose="020F0502020204030204" pitchFamily="34" charset="0"/>
                        </a:rPr>
                        <a:t>2021</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Proceed with RCC Redesign</a:t>
                      </a:r>
                    </a:p>
                  </a:txBody>
                  <a:tcPr marL="3025" marR="3025" marT="3025" marB="0">
                    <a:lnL>
                      <a:noFill/>
                    </a:lnL>
                    <a:lnR>
                      <a:noFill/>
                    </a:lnR>
                    <a:lnT>
                      <a:noFill/>
                    </a:lnT>
                    <a:lnB>
                      <a:noFill/>
                    </a:lnB>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t"/>
                      <a:endParaRPr lang="en-CA" sz="1400" b="0" i="0" u="none" strike="noStrike">
                        <a:solidFill>
                          <a:srgbClr val="000000"/>
                        </a:solidFill>
                        <a:effectLst/>
                        <a:latin typeface="Calibri" panose="020F0502020204030204" pitchFamily="34" charset="0"/>
                      </a:endParaRPr>
                    </a:p>
                  </a:txBody>
                  <a:tcPr marL="3025" marR="3025" marT="3025" marB="0">
                    <a:lnL>
                      <a:noFill/>
                    </a:lnL>
                    <a:lnR>
                      <a:noFill/>
                    </a:lnR>
                    <a:lnT>
                      <a:noFill/>
                    </a:lnT>
                    <a:lnB>
                      <a:noFill/>
                    </a:lnB>
                  </a:tcPr>
                </a:tc>
                <a:tc>
                  <a:txBody>
                    <a:bodyPr/>
                    <a:lstStyle/>
                    <a:p>
                      <a:pPr algn="ctr" fontAlgn="t"/>
                      <a:endParaRPr lang="en-CA" sz="1400" b="0" i="0" u="none" strike="noStrike">
                        <a:solidFill>
                          <a:srgbClr val="000000"/>
                        </a:solidFill>
                        <a:effectLst/>
                        <a:latin typeface="Calibri" panose="020F0502020204030204" pitchFamily="34" charset="0"/>
                      </a:endParaRPr>
                    </a:p>
                  </a:txBody>
                  <a:tcPr marL="3025" marR="3025" marT="3025" marB="0">
                    <a:lnL>
                      <a:noFill/>
                    </a:lnL>
                    <a:lnR>
                      <a:noFill/>
                    </a:lnR>
                    <a:lnT>
                      <a:noFill/>
                    </a:lnT>
                    <a:lnB>
                      <a:noFill/>
                    </a:lnB>
                  </a:tcPr>
                </a:tc>
                <a:tc>
                  <a:txBody>
                    <a:bodyPr/>
                    <a:lstStyle/>
                    <a:p>
                      <a:pPr algn="ctr" fontAlgn="t"/>
                      <a:endParaRPr lang="en-CA" sz="1400" b="0" i="0" u="none" strike="noStrike">
                        <a:solidFill>
                          <a:srgbClr val="000000"/>
                        </a:solidFill>
                        <a:effectLst/>
                        <a:latin typeface="Calibri" panose="020F0502020204030204" pitchFamily="34" charset="0"/>
                      </a:endParaRPr>
                    </a:p>
                  </a:txBody>
                  <a:tcPr marL="3025" marR="3025" marT="3025" marB="0">
                    <a:lnL>
                      <a:noFill/>
                    </a:lnL>
                    <a:lnR>
                      <a:noFill/>
                    </a:lnR>
                    <a:lnT>
                      <a:noFill/>
                    </a:lnT>
                    <a:lnB>
                      <a:noFill/>
                    </a:lnB>
                  </a:tcPr>
                </a:tc>
                <a:tc>
                  <a:txBody>
                    <a:bodyPr/>
                    <a:lstStyle/>
                    <a:p>
                      <a:pPr algn="ctr" fontAlgn="t"/>
                      <a:endParaRPr lang="en-CA" sz="1400" b="0" i="0" u="none" strike="noStrike">
                        <a:solidFill>
                          <a:srgbClr val="000000"/>
                        </a:solidFill>
                        <a:effectLst/>
                        <a:latin typeface="Calibri" panose="020F0502020204030204" pitchFamily="34" charset="0"/>
                      </a:endParaRPr>
                    </a:p>
                  </a:txBody>
                  <a:tcPr marL="3025" marR="3025" marT="3025" marB="0">
                    <a:lnL>
                      <a:noFill/>
                    </a:lnL>
                    <a:lnR>
                      <a:noFill/>
                    </a:lnR>
                    <a:lnT>
                      <a:noFill/>
                    </a:lnT>
                    <a:lnB>
                      <a:noFill/>
                    </a:lnB>
                  </a:tcPr>
                </a:tc>
                <a:tc rowSpan="3" gridSpan="7">
                  <a:txBody>
                    <a:bodyPr/>
                    <a:lstStyle/>
                    <a:p>
                      <a:pPr algn="ctr" fontAlgn="t"/>
                      <a:r>
                        <a:rPr lang="en-CA" sz="1400" b="0" i="0" u="none" strike="noStrike" dirty="0">
                          <a:solidFill>
                            <a:srgbClr val="000000"/>
                          </a:solidFill>
                          <a:effectLst/>
                          <a:latin typeface="Calibri" panose="020F0502020204030204" pitchFamily="34" charset="0"/>
                        </a:rPr>
                        <a:t>Summer </a:t>
                      </a:r>
                      <a:br>
                        <a:rPr lang="en-CA" sz="1400" b="0" i="0" u="none" strike="noStrike" dirty="0">
                          <a:solidFill>
                            <a:srgbClr val="000000"/>
                          </a:solidFill>
                          <a:effectLst/>
                          <a:latin typeface="Calibri" panose="020F0502020204030204" pitchFamily="34" charset="0"/>
                        </a:rPr>
                      </a:br>
                      <a:r>
                        <a:rPr lang="en-CA" sz="1400" b="0" i="0" u="none" strike="noStrike" dirty="0">
                          <a:solidFill>
                            <a:srgbClr val="000000"/>
                          </a:solidFill>
                          <a:effectLst/>
                          <a:latin typeface="Calibri" panose="020F0502020204030204" pitchFamily="34" charset="0"/>
                        </a:rPr>
                        <a:t>21,200 ft</a:t>
                      </a:r>
                      <a:r>
                        <a:rPr lang="en-CA" sz="1400" b="0" i="0" u="none" strike="noStrike" baseline="30000" dirty="0">
                          <a:solidFill>
                            <a:srgbClr val="000000"/>
                          </a:solidFill>
                          <a:effectLst/>
                          <a:latin typeface="Calibri" panose="020F0502020204030204" pitchFamily="34" charset="0"/>
                        </a:rPr>
                        <a:t>2</a:t>
                      </a:r>
                      <a:r>
                        <a:rPr lang="en-CA" sz="1400" b="0" i="0" u="none" strike="noStrike" dirty="0">
                          <a:solidFill>
                            <a:srgbClr val="000000"/>
                          </a:solidFill>
                          <a:effectLst/>
                          <a:latin typeface="Calibri" panose="020F0502020204030204" pitchFamily="34" charset="0"/>
                        </a:rPr>
                        <a:t> </a:t>
                      </a:r>
                      <a:r>
                        <a:rPr lang="en-CA" sz="1400" b="0" i="0" u="none" strike="noStrike" dirty="0" smtClean="0">
                          <a:solidFill>
                            <a:srgbClr val="000000"/>
                          </a:solidFill>
                          <a:effectLst/>
                          <a:latin typeface="Calibri" panose="020F0502020204030204" pitchFamily="34" charset="0"/>
                        </a:rPr>
                        <a:t> </a:t>
                      </a:r>
                      <a:r>
                        <a:rPr lang="en-CA" sz="1400" b="0" i="0" u="none" strike="noStrike" dirty="0">
                          <a:solidFill>
                            <a:srgbClr val="000000"/>
                          </a:solidFill>
                          <a:effectLst/>
                          <a:latin typeface="Calibri" panose="020F0502020204030204" pitchFamily="34" charset="0"/>
                        </a:rPr>
                        <a:t>$25.7M</a:t>
                      </a:r>
                    </a:p>
                  </a:txBody>
                  <a:tcPr marL="3025" marR="3025" marT="3025" marB="0">
                    <a:lnL>
                      <a:noFill/>
                    </a:lnL>
                    <a:lnR>
                      <a:noFill/>
                    </a:lnR>
                    <a:lnT>
                      <a:noFill/>
                    </a:lnT>
                    <a:lnB>
                      <a:noFill/>
                    </a:lnB>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gridSpan="7">
                  <a:txBody>
                    <a:bodyPr/>
                    <a:lstStyle/>
                    <a:p>
                      <a:pPr algn="ctr" fontAlgn="t"/>
                      <a:r>
                        <a:rPr lang="en-US" sz="1400" b="0" i="0" u="none" strike="noStrike" dirty="0">
                          <a:solidFill>
                            <a:srgbClr val="000000"/>
                          </a:solidFill>
                          <a:effectLst/>
                          <a:latin typeface="Calibri" panose="020F0502020204030204" pitchFamily="34" charset="0"/>
                        </a:rPr>
                        <a:t>Dec - 2022</a:t>
                      </a:r>
                      <a:br>
                        <a:rPr lang="en-US" sz="1400" b="0" i="0" u="none" strike="noStrike" dirty="0">
                          <a:solidFill>
                            <a:srgbClr val="000000"/>
                          </a:solidFill>
                          <a:effectLst/>
                          <a:latin typeface="Calibri" panose="020F0502020204030204" pitchFamily="34" charset="0"/>
                        </a:rPr>
                      </a:br>
                      <a:r>
                        <a:rPr lang="en-US" sz="1400" b="0" i="0" u="none" strike="noStrike" dirty="0" smtClean="0">
                          <a:solidFill>
                            <a:srgbClr val="000000"/>
                          </a:solidFill>
                          <a:effectLst/>
                          <a:latin typeface="Calibri" panose="020F0502020204030204" pitchFamily="34" charset="0"/>
                        </a:rPr>
                        <a:t>Size </a:t>
                      </a:r>
                      <a:r>
                        <a:rPr lang="en-US" sz="1400" b="0" i="0" u="none" strike="noStrike" dirty="0">
                          <a:solidFill>
                            <a:srgbClr val="000000"/>
                          </a:solidFill>
                          <a:effectLst/>
                          <a:latin typeface="Calibri" panose="020F0502020204030204" pitchFamily="34" charset="0"/>
                        </a:rPr>
                        <a:t>- 44,600 ft</a:t>
                      </a:r>
                      <a:r>
                        <a:rPr lang="en-US" sz="1400" b="0" i="0" u="none" strike="noStrike" baseline="30000" dirty="0">
                          <a:solidFill>
                            <a:srgbClr val="000000"/>
                          </a:solidFill>
                          <a:effectLst/>
                          <a:latin typeface="Calibri" panose="020F0502020204030204" pitchFamily="34" charset="0"/>
                        </a:rPr>
                        <a:t>2</a:t>
                      </a:r>
                      <a:r>
                        <a:rPr lang="en-US" sz="1400" b="0" i="0" u="none" strike="noStrike" dirty="0">
                          <a:solidFill>
                            <a:srgbClr val="000000"/>
                          </a:solidFill>
                          <a:effectLst/>
                          <a:latin typeface="Calibri" panose="020F0502020204030204" pitchFamily="34" charset="0"/>
                        </a:rPr>
                        <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Class D - $50M</a:t>
                      </a:r>
                    </a:p>
                  </a:txBody>
                  <a:tcPr marL="3025" marR="3025" marT="3025" marB="0">
                    <a:lnL>
                      <a:noFill/>
                    </a:lnL>
                    <a:lnR>
                      <a:noFill/>
                    </a:lnR>
                    <a:lnT>
                      <a:noFill/>
                    </a:lnT>
                    <a:lnB>
                      <a:noFill/>
                    </a:lnB>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extLst>
                  <a:ext uri="{0D108BD9-81ED-4DB2-BD59-A6C34878D82A}">
                    <a16:rowId xmlns:a16="http://schemas.microsoft.com/office/drawing/2014/main" val="2762507219"/>
                  </a:ext>
                </a:extLst>
              </a:tr>
              <a:tr h="381151">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gridSpan="5"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rowSpan="2" gridSpan="7">
                  <a:txBody>
                    <a:bodyPr/>
                    <a:lstStyle/>
                    <a:p>
                      <a:pPr algn="ctr" fontAlgn="t"/>
                      <a:r>
                        <a:rPr lang="fi-FI" sz="1400" b="0" i="0" u="none" strike="noStrike">
                          <a:solidFill>
                            <a:srgbClr val="000000"/>
                          </a:solidFill>
                          <a:effectLst/>
                          <a:latin typeface="Calibri" panose="020F0502020204030204" pitchFamily="34" charset="0"/>
                        </a:rPr>
                        <a:t>Aug 14-2018</a:t>
                      </a:r>
                      <a:br>
                        <a:rPr lang="fi-FI" sz="1400" b="0" i="0" u="none" strike="noStrike">
                          <a:solidFill>
                            <a:srgbClr val="000000"/>
                          </a:solidFill>
                          <a:effectLst/>
                          <a:latin typeface="Calibri" panose="020F0502020204030204" pitchFamily="34" charset="0"/>
                        </a:rPr>
                      </a:br>
                      <a:r>
                        <a:rPr lang="fi-FI" sz="1400" b="0" i="0" u="none" strike="noStrike">
                          <a:solidFill>
                            <a:srgbClr val="000000"/>
                          </a:solidFill>
                          <a:effectLst/>
                          <a:latin typeface="Calibri" panose="020F0502020204030204" pitchFamily="34" charset="0"/>
                        </a:rPr>
                        <a:t>RCC on Site</a:t>
                      </a:r>
                    </a:p>
                  </a:txBody>
                  <a:tcPr marL="3025" marR="3025" marT="3025" marB="0">
                    <a:lnL>
                      <a:noFill/>
                    </a:lnL>
                    <a:lnR>
                      <a:noFill/>
                    </a:lnR>
                    <a:lnT>
                      <a:noFill/>
                    </a:lnT>
                    <a:lnB>
                      <a:noFill/>
                    </a:lnB>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gridSpan="8"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gridSpan="9"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ctr" fontAlgn="t"/>
                      <a:endParaRPr lang="en-CA" sz="1400" b="0" i="0" u="none" strike="noStrike">
                        <a:solidFill>
                          <a:srgbClr val="000000"/>
                        </a:solidFill>
                        <a:effectLst/>
                        <a:latin typeface="Calibri" panose="020F0502020204030204" pitchFamily="34" charset="0"/>
                      </a:endParaRPr>
                    </a:p>
                  </a:txBody>
                  <a:tcPr marL="3025" marR="3025" marT="3025" marB="0">
                    <a:lnL>
                      <a:noFill/>
                    </a:lnL>
                    <a:lnR>
                      <a:noFill/>
                    </a:lnR>
                    <a:lnT>
                      <a:noFill/>
                    </a:lnT>
                    <a:lnB>
                      <a:noFill/>
                    </a:lnB>
                  </a:tcPr>
                </a:tc>
                <a:tc>
                  <a:txBody>
                    <a:bodyPr/>
                    <a:lstStyle/>
                    <a:p>
                      <a:pPr algn="ctr" fontAlgn="t"/>
                      <a:endParaRPr lang="en-CA" sz="1400" b="0" i="0" u="none" strike="noStrike" dirty="0">
                        <a:solidFill>
                          <a:srgbClr val="000000"/>
                        </a:solidFill>
                        <a:effectLst/>
                        <a:latin typeface="Calibri" panose="020F0502020204030204" pitchFamily="34" charset="0"/>
                      </a:endParaRPr>
                    </a:p>
                  </a:txBody>
                  <a:tcPr marL="3025" marR="3025" marT="3025" marB="0">
                    <a:lnL>
                      <a:noFill/>
                    </a:lnL>
                    <a:lnR>
                      <a:noFill/>
                    </a:lnR>
                    <a:lnT>
                      <a:noFill/>
                    </a:lnT>
                    <a:lnB>
                      <a:noFill/>
                    </a:lnB>
                  </a:tcPr>
                </a:tc>
                <a:tc gridSpan="7"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gridSpan="7"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extLst>
                  <a:ext uri="{0D108BD9-81ED-4DB2-BD59-A6C34878D82A}">
                    <a16:rowId xmlns:a16="http://schemas.microsoft.com/office/drawing/2014/main" val="1318792219"/>
                  </a:ext>
                </a:extLst>
              </a:tr>
              <a:tr h="381151">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gridSpan="7"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gridSpan="9"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l" fontAlgn="b"/>
                      <a:endParaRPr lang="en-CA" sz="800" b="0" i="0" u="none" strike="noStrike">
                        <a:solidFill>
                          <a:srgbClr val="000000"/>
                        </a:solidFill>
                        <a:effectLst/>
                        <a:latin typeface="Calibri" panose="020F0502020204030204" pitchFamily="34" charset="0"/>
                      </a:endParaRPr>
                    </a:p>
                  </a:txBody>
                  <a:tcPr marL="3025" marR="3025" marT="3025" marB="0" anchor="b">
                    <a:lnL>
                      <a:noFill/>
                    </a:lnL>
                    <a:lnR>
                      <a:noFill/>
                    </a:lnR>
                    <a:lnT>
                      <a:noFill/>
                    </a:lnT>
                    <a:lnB>
                      <a:noFill/>
                    </a:lnB>
                  </a:tcPr>
                </a:tc>
                <a:tc>
                  <a:txBody>
                    <a:bodyPr/>
                    <a:lstStyle/>
                    <a:p>
                      <a:pPr algn="ctr" fontAlgn="t"/>
                      <a:endParaRPr lang="en-CA" sz="800" b="0" i="0" u="none" strike="noStrike">
                        <a:solidFill>
                          <a:srgbClr val="000000"/>
                        </a:solidFill>
                        <a:effectLst/>
                        <a:latin typeface="Calibri" panose="020F0502020204030204" pitchFamily="34" charset="0"/>
                      </a:endParaRPr>
                    </a:p>
                  </a:txBody>
                  <a:tcPr marL="3025" marR="3025" marT="3025" marB="0">
                    <a:lnL>
                      <a:noFill/>
                    </a:lnL>
                    <a:lnR>
                      <a:noFill/>
                    </a:lnR>
                    <a:lnT>
                      <a:noFill/>
                    </a:lnT>
                    <a:lnB>
                      <a:noFill/>
                    </a:lnB>
                  </a:tcPr>
                </a:tc>
                <a:tc>
                  <a:txBody>
                    <a:bodyPr/>
                    <a:lstStyle/>
                    <a:p>
                      <a:pPr algn="ctr" fontAlgn="t"/>
                      <a:endParaRPr lang="en-CA" sz="800" b="0" i="0" u="none" strike="noStrike" dirty="0">
                        <a:solidFill>
                          <a:srgbClr val="000000"/>
                        </a:solidFill>
                        <a:effectLst/>
                        <a:latin typeface="Calibri" panose="020F0502020204030204" pitchFamily="34" charset="0"/>
                      </a:endParaRPr>
                    </a:p>
                  </a:txBody>
                  <a:tcPr marL="3025" marR="3025" marT="3025" marB="0">
                    <a:lnL>
                      <a:noFill/>
                    </a:lnL>
                    <a:lnR>
                      <a:noFill/>
                    </a:lnR>
                    <a:lnT>
                      <a:noFill/>
                    </a:lnT>
                    <a:lnB>
                      <a:noFill/>
                    </a:lnB>
                  </a:tcPr>
                </a:tc>
                <a:tc gridSpan="7"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gridSpan="7"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extLst>
                  <a:ext uri="{0D108BD9-81ED-4DB2-BD59-A6C34878D82A}">
                    <a16:rowId xmlns:a16="http://schemas.microsoft.com/office/drawing/2014/main" val="4026672037"/>
                  </a:ext>
                </a:extLst>
              </a:tr>
            </a:tbl>
          </a:graphicData>
        </a:graphic>
      </p:graphicFrame>
    </p:spTree>
    <p:extLst>
      <p:ext uri="{BB962C8B-B14F-4D97-AF65-F5344CB8AC3E}">
        <p14:creationId xmlns:p14="http://schemas.microsoft.com/office/powerpoint/2010/main" val="2218706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720" y="337417"/>
            <a:ext cx="9385300" cy="1274958"/>
          </a:xfrm>
        </p:spPr>
        <p:txBody>
          <a:bodyPr>
            <a:normAutofit fontScale="90000"/>
          </a:bodyPr>
          <a:lstStyle/>
          <a:p>
            <a:pPr algn="ctr">
              <a:lnSpc>
                <a:spcPct val="107000"/>
              </a:lnSpc>
              <a:spcAft>
                <a:spcPts val="800"/>
              </a:spcAft>
            </a:pPr>
            <a:r>
              <a:rPr lang="en-US" sz="4000" b="1" dirty="0" smtClean="0">
                <a:latin typeface="Arial" panose="020B0604020202020204" pitchFamily="34" charset="0"/>
                <a:cs typeface="Arial" panose="020B0604020202020204" pitchFamily="34" charset="0"/>
              </a:rPr>
              <a:t>2016 – 2018</a:t>
            </a:r>
            <a:br>
              <a:rPr lang="en-US" sz="4000" b="1" dirty="0" smtClean="0">
                <a:latin typeface="Arial" panose="020B0604020202020204" pitchFamily="34" charset="0"/>
                <a:cs typeface="Arial" panose="020B0604020202020204" pitchFamily="34" charset="0"/>
              </a:rPr>
            </a:br>
            <a:r>
              <a:rPr lang="en-CA" sz="2000" dirty="0">
                <a:latin typeface="Calibri" panose="020F0502020204030204" pitchFamily="34" charset="0"/>
                <a:ea typeface="Calibri" panose="020F0502020204030204" pitchFamily="34" charset="0"/>
                <a:cs typeface="Times New Roman" panose="02020603050405020304" pitchFamily="18" charset="0"/>
              </a:rPr>
              <a:t>Options from the 2016 Pivotal Report</a:t>
            </a:r>
            <a:r>
              <a:rPr lang="en-CA" sz="3600" dirty="0">
                <a:latin typeface="Calibri" panose="020F0502020204030204" pitchFamily="34" charset="0"/>
                <a:ea typeface="Calibri" panose="020F0502020204030204" pitchFamily="34" charset="0"/>
                <a:cs typeface="Times New Roman" panose="02020603050405020304" pitchFamily="18" charset="0"/>
              </a:rPr>
              <a:t/>
            </a:r>
            <a:br>
              <a:rPr lang="en-CA" sz="3600" dirty="0">
                <a:latin typeface="Calibri" panose="020F0502020204030204" pitchFamily="34" charset="0"/>
                <a:ea typeface="Calibri" panose="020F0502020204030204" pitchFamily="34" charset="0"/>
                <a:cs typeface="Times New Roman" panose="02020603050405020304" pitchFamily="18" charset="0"/>
              </a:rPr>
            </a:b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17768" cy="1066800"/>
          </a:xfrm>
          <a:prstGeom prst="rect">
            <a:avLst/>
          </a:prstGeom>
        </p:spPr>
      </p:pic>
      <p:cxnSp>
        <p:nvCxnSpPr>
          <p:cNvPr id="5" name="Straight Connector 4"/>
          <p:cNvCxnSpPr/>
          <p:nvPr/>
        </p:nvCxnSpPr>
        <p:spPr>
          <a:xfrm>
            <a:off x="-177800" y="6785984"/>
            <a:ext cx="124714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8548" y="6711812"/>
            <a:ext cx="126291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3180250525"/>
              </p:ext>
            </p:extLst>
          </p:nvPr>
        </p:nvGraphicFramePr>
        <p:xfrm>
          <a:off x="930631" y="1480942"/>
          <a:ext cx="10512895" cy="4558145"/>
        </p:xfrm>
        <a:graphic>
          <a:graphicData uri="http://schemas.openxmlformats.org/drawingml/2006/table">
            <a:tbl>
              <a:tblPr firstRow="1" firstCol="1" lastRow="1" lastCol="1" bandRow="1" bandCol="1"/>
              <a:tblGrid>
                <a:gridCol w="1581576">
                  <a:extLst>
                    <a:ext uri="{9D8B030D-6E8A-4147-A177-3AD203B41FA5}">
                      <a16:colId xmlns:a16="http://schemas.microsoft.com/office/drawing/2014/main" val="4084096433"/>
                    </a:ext>
                  </a:extLst>
                </a:gridCol>
                <a:gridCol w="8931319">
                  <a:extLst>
                    <a:ext uri="{9D8B030D-6E8A-4147-A177-3AD203B41FA5}">
                      <a16:colId xmlns:a16="http://schemas.microsoft.com/office/drawing/2014/main" val="791002084"/>
                    </a:ext>
                  </a:extLst>
                </a:gridCol>
              </a:tblGrid>
              <a:tr h="243341">
                <a:tc>
                  <a:txBody>
                    <a:bodyPr/>
                    <a:lstStyle/>
                    <a:p>
                      <a:pPr marL="83185" algn="ctr">
                        <a:lnSpc>
                          <a:spcPct val="107000"/>
                        </a:lnSpc>
                        <a:spcBef>
                          <a:spcPts val="140"/>
                        </a:spcBef>
                        <a:spcAft>
                          <a:spcPts val="0"/>
                        </a:spcAft>
                      </a:pPr>
                      <a:r>
                        <a:rPr lang="en-US"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Option</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ctr">
                        <a:lnSpc>
                          <a:spcPct val="107000"/>
                        </a:lnSpc>
                        <a:spcBef>
                          <a:spcPts val="140"/>
                        </a:spcBef>
                        <a:spcAft>
                          <a:spcPts val="0"/>
                        </a:spcAft>
                      </a:pPr>
                      <a:r>
                        <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rPr>
                        <a:t>Description</a:t>
                      </a: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591368"/>
                  </a:ext>
                </a:extLst>
              </a:tr>
              <a:tr h="841890">
                <a:tc>
                  <a:txBody>
                    <a:bodyPr/>
                    <a:lstStyle/>
                    <a:p>
                      <a:pPr marL="80645" marR="238760" indent="3175" algn="l">
                        <a:lnSpc>
                          <a:spcPct val="107000"/>
                        </a:lnSpc>
                        <a:spcBef>
                          <a:spcPts val="115"/>
                        </a:spcBef>
                        <a:spcAft>
                          <a:spcPts val="0"/>
                        </a:spcAft>
                      </a:pPr>
                      <a:r>
                        <a:rPr lang="en-US"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"Hold Steady" Scenario</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algn="l">
                        <a:lnSpc>
                          <a:spcPct val="107000"/>
                        </a:lnSpc>
                        <a:spcBef>
                          <a:spcPts val="90"/>
                        </a:spcBef>
                        <a:spcAft>
                          <a:spcPts val="0"/>
                        </a:spcAft>
                      </a:pPr>
                      <a:r>
                        <a:rPr lang="en-US"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“Hold Steady" Scenario</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6835" marR="259715" indent="8255" algn="l">
                        <a:lnSpc>
                          <a:spcPct val="102000"/>
                        </a:lnSpc>
                        <a:spcBef>
                          <a:spcPts val="640"/>
                        </a:spcBef>
                        <a:spcAft>
                          <a:spcPts val="0"/>
                        </a:spcAft>
                      </a:pPr>
                      <a:r>
                        <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Only immediate investment needs in the building to continue occupancy for a 3 to 5-year period which is the time needed to implement a long-term solution.</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1915" marR="259715" indent="3175" algn="l">
                        <a:lnSpc>
                          <a:spcPct val="100000"/>
                        </a:lnSpc>
                        <a:spcBef>
                          <a:spcPts val="525"/>
                        </a:spcBef>
                        <a:spcAft>
                          <a:spcPts val="0"/>
                        </a:spcAft>
                      </a:pPr>
                      <a:r>
                        <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943710"/>
                  </a:ext>
                </a:extLst>
              </a:tr>
              <a:tr h="744836">
                <a:tc>
                  <a:txBody>
                    <a:bodyPr/>
                    <a:lstStyle/>
                    <a:p>
                      <a:pPr marL="76835" algn="l">
                        <a:lnSpc>
                          <a:spcPct val="107000"/>
                        </a:lnSpc>
                        <a:spcBef>
                          <a:spcPts val="140"/>
                        </a:spcBef>
                        <a:spcAft>
                          <a:spcPts val="0"/>
                        </a:spcAft>
                      </a:pPr>
                      <a:r>
                        <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rPr>
                        <a:t>Option 2:</a:t>
                      </a: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marR="120015" indent="1905" algn="just">
                        <a:lnSpc>
                          <a:spcPct val="102000"/>
                        </a:lnSpc>
                        <a:spcBef>
                          <a:spcPts val="115"/>
                        </a:spcBef>
                        <a:spcAft>
                          <a:spcPts val="0"/>
                        </a:spcAft>
                      </a:pPr>
                      <a:r>
                        <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Options 2A and 2B both consist of complete retrofit of the current building to bring it as </a:t>
                      </a:r>
                      <a:r>
                        <a:rPr lang="en-US" sz="1400" i="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close </a:t>
                      </a:r>
                      <a:r>
                        <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as possible to modern office building standards. The building is expanded to provide additional capacity to meet staff growth needs.</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91123"/>
                  </a:ext>
                </a:extLst>
              </a:tr>
              <a:tr h="731434">
                <a:tc>
                  <a:txBody>
                    <a:bodyPr/>
                    <a:lstStyle/>
                    <a:p>
                      <a:pPr marR="40640" algn="ctr">
                        <a:lnSpc>
                          <a:spcPct val="107000"/>
                        </a:lnSpc>
                        <a:spcBef>
                          <a:spcPts val="140"/>
                        </a:spcBef>
                        <a:spcAft>
                          <a:spcPts val="0"/>
                        </a:spcAft>
                      </a:pPr>
                      <a:r>
                        <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rPr>
                        <a:t>2A</a:t>
                      </a: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660" marR="259715" indent="1905" algn="l">
                        <a:lnSpc>
                          <a:spcPct val="101000"/>
                        </a:lnSpc>
                        <a:spcBef>
                          <a:spcPts val="70"/>
                        </a:spcBef>
                        <a:spcAft>
                          <a:spcPts val="0"/>
                        </a:spcAft>
                      </a:pPr>
                      <a:r>
                        <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Building remains occupied.  Addition to the building first creating on-site swing space. Other wings/floors will be sequentially emptied and renovated in three or four phases over</a:t>
                      </a:r>
                      <a:r>
                        <a:rPr lang="en-US" sz="1400" spc="115"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time.</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771216"/>
                  </a:ext>
                </a:extLst>
              </a:tr>
              <a:tr h="582608">
                <a:tc>
                  <a:txBody>
                    <a:bodyPr/>
                    <a:lstStyle/>
                    <a:p>
                      <a:pPr marR="40640" algn="ctr">
                        <a:lnSpc>
                          <a:spcPct val="107000"/>
                        </a:lnSpc>
                        <a:spcBef>
                          <a:spcPts val="95"/>
                        </a:spcBef>
                        <a:spcAft>
                          <a:spcPts val="0"/>
                        </a:spcAft>
                      </a:pPr>
                      <a:r>
                        <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rPr>
                        <a:t>2B</a:t>
                      </a: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259715" indent="13970" algn="l">
                        <a:lnSpc>
                          <a:spcPct val="101000"/>
                        </a:lnSpc>
                        <a:spcBef>
                          <a:spcPts val="90"/>
                        </a:spcBef>
                        <a:spcAft>
                          <a:spcPts val="0"/>
                        </a:spcAft>
                      </a:pPr>
                      <a:r>
                        <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Building will be totally vacated during construction.  Staff will be temporarily accommodated in other space owned or leased by the Town. </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891688"/>
                  </a:ext>
                </a:extLst>
              </a:tr>
              <a:tr h="405569">
                <a:tc>
                  <a:txBody>
                    <a:bodyPr/>
                    <a:lstStyle/>
                    <a:p>
                      <a:pPr marL="70485" algn="l">
                        <a:lnSpc>
                          <a:spcPct val="107000"/>
                        </a:lnSpc>
                        <a:spcBef>
                          <a:spcPts val="90"/>
                        </a:spcBef>
                        <a:spcAft>
                          <a:spcPts val="0"/>
                        </a:spcAft>
                      </a:pPr>
                      <a:r>
                        <a:rPr lang="en-US" sz="1400" b="1" dirty="0">
                          <a:solidFill>
                            <a:srgbClr val="00B0F0"/>
                          </a:solidFill>
                          <a:effectLst/>
                          <a:latin typeface="Arial" panose="020B0604020202020204" pitchFamily="34" charset="0"/>
                          <a:ea typeface="Arial" panose="020B0604020202020204" pitchFamily="34" charset="0"/>
                          <a:cs typeface="Times New Roman" panose="02020603050405020304" pitchFamily="18" charset="0"/>
                        </a:rPr>
                        <a:t>Option 3:</a:t>
                      </a:r>
                      <a:endParaRPr lang="en-CA"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marR="386080" indent="4445" algn="l">
                        <a:lnSpc>
                          <a:spcPct val="101000"/>
                        </a:lnSpc>
                        <a:spcBef>
                          <a:spcPts val="70"/>
                        </a:spcBef>
                        <a:spcAft>
                          <a:spcPts val="0"/>
                        </a:spcAft>
                      </a:pPr>
                      <a:r>
                        <a:rPr lang="en-US" sz="1400" b="1" dirty="0">
                          <a:solidFill>
                            <a:srgbClr val="00B0F0"/>
                          </a:solidFill>
                          <a:effectLst/>
                          <a:latin typeface="Arial" panose="020B0604020202020204" pitchFamily="34" charset="0"/>
                          <a:ea typeface="Arial" panose="020B0604020202020204" pitchFamily="34" charset="0"/>
                          <a:cs typeface="Times New Roman" panose="02020603050405020304" pitchFamily="18" charset="0"/>
                        </a:rPr>
                        <a:t>A new stand-alone building on a Town-owned site, either the ROC site, or another suitable site.</a:t>
                      </a:r>
                      <a:endParaRPr lang="en-CA"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1112288"/>
                  </a:ext>
                </a:extLst>
              </a:tr>
              <a:tr h="402747">
                <a:tc>
                  <a:txBody>
                    <a:bodyPr/>
                    <a:lstStyle/>
                    <a:p>
                      <a:pPr marL="67310" algn="l">
                        <a:lnSpc>
                          <a:spcPct val="107000"/>
                        </a:lnSpc>
                        <a:spcBef>
                          <a:spcPts val="90"/>
                        </a:spcBef>
                        <a:spcAft>
                          <a:spcPts val="0"/>
                        </a:spcAft>
                      </a:pPr>
                      <a:r>
                        <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rPr>
                        <a:t>Option 4:</a:t>
                      </a: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algn="l">
                        <a:lnSpc>
                          <a:spcPct val="107000"/>
                        </a:lnSpc>
                        <a:spcBef>
                          <a:spcPts val="45"/>
                        </a:spcBef>
                        <a:spcAft>
                          <a:spcPts val="0"/>
                        </a:spcAft>
                      </a:pPr>
                      <a:r>
                        <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A new stand-alone building on </a:t>
                      </a:r>
                      <a:r>
                        <a:rPr lang="en-US" sz="140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a </a:t>
                      </a:r>
                      <a:r>
                        <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third party owned site (e.g. Keswick </a:t>
                      </a:r>
                      <a:r>
                        <a:rPr lang="en-US" sz="140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Business Park</a:t>
                      </a:r>
                      <a:r>
                        <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810084"/>
                  </a:ext>
                </a:extLst>
              </a:tr>
              <a:tr h="392167">
                <a:tc>
                  <a:txBody>
                    <a:bodyPr/>
                    <a:lstStyle/>
                    <a:p>
                      <a:pPr marL="67310" algn="l">
                        <a:lnSpc>
                          <a:spcPct val="107000"/>
                        </a:lnSpc>
                        <a:spcBef>
                          <a:spcPts val="115"/>
                        </a:spcBef>
                        <a:spcAft>
                          <a:spcPts val="0"/>
                        </a:spcAft>
                      </a:pPr>
                      <a:r>
                        <a:rPr lang="en-US"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Option </a:t>
                      </a:r>
                      <a:r>
                        <a:rPr lang="en-US" sz="1400" b="1" i="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5</a:t>
                      </a:r>
                      <a:r>
                        <a:rPr lang="en-US" sz="1400" b="1" i="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indent="-3175" algn="l">
                        <a:lnSpc>
                          <a:spcPct val="101000"/>
                        </a:lnSpc>
                        <a:spcBef>
                          <a:spcPts val="70"/>
                        </a:spcBef>
                        <a:spcAft>
                          <a:spcPts val="0"/>
                        </a:spcAft>
                      </a:pPr>
                      <a:r>
                        <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A new building on the Multi-Use Recreational Complex (" M UR C") site in South Keswick, integrated with the proposed recreational facility.</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271205"/>
                  </a:ext>
                </a:extLst>
              </a:tr>
            </a:tbl>
          </a:graphicData>
        </a:graphic>
      </p:graphicFrame>
    </p:spTree>
    <p:extLst>
      <p:ext uri="{BB962C8B-B14F-4D97-AF65-F5344CB8AC3E}">
        <p14:creationId xmlns:p14="http://schemas.microsoft.com/office/powerpoint/2010/main" val="2755930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720" y="337416"/>
            <a:ext cx="9385300" cy="1325563"/>
          </a:xfrm>
        </p:spPr>
        <p:txBody>
          <a:bodyPr>
            <a:normAutofit/>
          </a:bodyPr>
          <a:lstStyle/>
          <a:p>
            <a:pPr algn="ctr"/>
            <a:r>
              <a:rPr lang="en-US" sz="3600" b="1" dirty="0" smtClean="0">
                <a:latin typeface="Arial" panose="020B0604020202020204" pitchFamily="34" charset="0"/>
                <a:cs typeface="Arial" panose="020B0604020202020204" pitchFamily="34" charset="0"/>
              </a:rPr>
              <a:t>2018 - 2020</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17768" cy="1066800"/>
          </a:xfrm>
          <a:prstGeom prst="rect">
            <a:avLst/>
          </a:prstGeom>
        </p:spPr>
      </p:pic>
      <p:cxnSp>
        <p:nvCxnSpPr>
          <p:cNvPr id="5" name="Straight Connector 4"/>
          <p:cNvCxnSpPr/>
          <p:nvPr/>
        </p:nvCxnSpPr>
        <p:spPr>
          <a:xfrm>
            <a:off x="-177800" y="6785984"/>
            <a:ext cx="124714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8548" y="6711812"/>
            <a:ext cx="126291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idx="1"/>
            <p:extLst>
              <p:ext uri="{D42A27DB-BD31-4B8C-83A1-F6EECF244321}">
                <p14:modId xmlns:p14="http://schemas.microsoft.com/office/powerpoint/2010/main" val="1124466691"/>
              </p:ext>
            </p:extLst>
          </p:nvPr>
        </p:nvGraphicFramePr>
        <p:xfrm>
          <a:off x="514013" y="1662982"/>
          <a:ext cx="10839782" cy="4199025"/>
        </p:xfrm>
        <a:graphic>
          <a:graphicData uri="http://schemas.openxmlformats.org/drawingml/2006/table">
            <a:tbl>
              <a:tblPr/>
              <a:tblGrid>
                <a:gridCol w="564940">
                  <a:extLst>
                    <a:ext uri="{9D8B030D-6E8A-4147-A177-3AD203B41FA5}">
                      <a16:colId xmlns:a16="http://schemas.microsoft.com/office/drawing/2014/main" val="1320446479"/>
                    </a:ext>
                  </a:extLst>
                </a:gridCol>
                <a:gridCol w="306009">
                  <a:extLst>
                    <a:ext uri="{9D8B030D-6E8A-4147-A177-3AD203B41FA5}">
                      <a16:colId xmlns:a16="http://schemas.microsoft.com/office/drawing/2014/main" val="2636473760"/>
                    </a:ext>
                  </a:extLst>
                </a:gridCol>
                <a:gridCol w="306009">
                  <a:extLst>
                    <a:ext uri="{9D8B030D-6E8A-4147-A177-3AD203B41FA5}">
                      <a16:colId xmlns:a16="http://schemas.microsoft.com/office/drawing/2014/main" val="1932182311"/>
                    </a:ext>
                  </a:extLst>
                </a:gridCol>
                <a:gridCol w="306009">
                  <a:extLst>
                    <a:ext uri="{9D8B030D-6E8A-4147-A177-3AD203B41FA5}">
                      <a16:colId xmlns:a16="http://schemas.microsoft.com/office/drawing/2014/main" val="697932620"/>
                    </a:ext>
                  </a:extLst>
                </a:gridCol>
                <a:gridCol w="306009">
                  <a:extLst>
                    <a:ext uri="{9D8B030D-6E8A-4147-A177-3AD203B41FA5}">
                      <a16:colId xmlns:a16="http://schemas.microsoft.com/office/drawing/2014/main" val="4128428859"/>
                    </a:ext>
                  </a:extLst>
                </a:gridCol>
                <a:gridCol w="306009">
                  <a:extLst>
                    <a:ext uri="{9D8B030D-6E8A-4147-A177-3AD203B41FA5}">
                      <a16:colId xmlns:a16="http://schemas.microsoft.com/office/drawing/2014/main" val="2252033290"/>
                    </a:ext>
                  </a:extLst>
                </a:gridCol>
                <a:gridCol w="306009">
                  <a:extLst>
                    <a:ext uri="{9D8B030D-6E8A-4147-A177-3AD203B41FA5}">
                      <a16:colId xmlns:a16="http://schemas.microsoft.com/office/drawing/2014/main" val="1835863776"/>
                    </a:ext>
                  </a:extLst>
                </a:gridCol>
                <a:gridCol w="306009">
                  <a:extLst>
                    <a:ext uri="{9D8B030D-6E8A-4147-A177-3AD203B41FA5}">
                      <a16:colId xmlns:a16="http://schemas.microsoft.com/office/drawing/2014/main" val="2119219343"/>
                    </a:ext>
                  </a:extLst>
                </a:gridCol>
                <a:gridCol w="306009">
                  <a:extLst>
                    <a:ext uri="{9D8B030D-6E8A-4147-A177-3AD203B41FA5}">
                      <a16:colId xmlns:a16="http://schemas.microsoft.com/office/drawing/2014/main" val="3107729059"/>
                    </a:ext>
                  </a:extLst>
                </a:gridCol>
                <a:gridCol w="306009">
                  <a:extLst>
                    <a:ext uri="{9D8B030D-6E8A-4147-A177-3AD203B41FA5}">
                      <a16:colId xmlns:a16="http://schemas.microsoft.com/office/drawing/2014/main" val="3915649216"/>
                    </a:ext>
                  </a:extLst>
                </a:gridCol>
                <a:gridCol w="306009">
                  <a:extLst>
                    <a:ext uri="{9D8B030D-6E8A-4147-A177-3AD203B41FA5}">
                      <a16:colId xmlns:a16="http://schemas.microsoft.com/office/drawing/2014/main" val="1125841774"/>
                    </a:ext>
                  </a:extLst>
                </a:gridCol>
                <a:gridCol w="306009">
                  <a:extLst>
                    <a:ext uri="{9D8B030D-6E8A-4147-A177-3AD203B41FA5}">
                      <a16:colId xmlns:a16="http://schemas.microsoft.com/office/drawing/2014/main" val="1259728269"/>
                    </a:ext>
                  </a:extLst>
                </a:gridCol>
                <a:gridCol w="306009">
                  <a:extLst>
                    <a:ext uri="{9D8B030D-6E8A-4147-A177-3AD203B41FA5}">
                      <a16:colId xmlns:a16="http://schemas.microsoft.com/office/drawing/2014/main" val="1705782926"/>
                    </a:ext>
                  </a:extLst>
                </a:gridCol>
                <a:gridCol w="306009">
                  <a:extLst>
                    <a:ext uri="{9D8B030D-6E8A-4147-A177-3AD203B41FA5}">
                      <a16:colId xmlns:a16="http://schemas.microsoft.com/office/drawing/2014/main" val="756556772"/>
                    </a:ext>
                  </a:extLst>
                </a:gridCol>
                <a:gridCol w="306009">
                  <a:extLst>
                    <a:ext uri="{9D8B030D-6E8A-4147-A177-3AD203B41FA5}">
                      <a16:colId xmlns:a16="http://schemas.microsoft.com/office/drawing/2014/main" val="940934419"/>
                    </a:ext>
                  </a:extLst>
                </a:gridCol>
                <a:gridCol w="306009">
                  <a:extLst>
                    <a:ext uri="{9D8B030D-6E8A-4147-A177-3AD203B41FA5}">
                      <a16:colId xmlns:a16="http://schemas.microsoft.com/office/drawing/2014/main" val="4036820600"/>
                    </a:ext>
                  </a:extLst>
                </a:gridCol>
                <a:gridCol w="306009">
                  <a:extLst>
                    <a:ext uri="{9D8B030D-6E8A-4147-A177-3AD203B41FA5}">
                      <a16:colId xmlns:a16="http://schemas.microsoft.com/office/drawing/2014/main" val="3353107600"/>
                    </a:ext>
                  </a:extLst>
                </a:gridCol>
                <a:gridCol w="306009">
                  <a:extLst>
                    <a:ext uri="{9D8B030D-6E8A-4147-A177-3AD203B41FA5}">
                      <a16:colId xmlns:a16="http://schemas.microsoft.com/office/drawing/2014/main" val="942499865"/>
                    </a:ext>
                  </a:extLst>
                </a:gridCol>
                <a:gridCol w="306009">
                  <a:extLst>
                    <a:ext uri="{9D8B030D-6E8A-4147-A177-3AD203B41FA5}">
                      <a16:colId xmlns:a16="http://schemas.microsoft.com/office/drawing/2014/main" val="4153202642"/>
                    </a:ext>
                  </a:extLst>
                </a:gridCol>
                <a:gridCol w="200083">
                  <a:extLst>
                    <a:ext uri="{9D8B030D-6E8A-4147-A177-3AD203B41FA5}">
                      <a16:colId xmlns:a16="http://schemas.microsoft.com/office/drawing/2014/main" val="1269288995"/>
                    </a:ext>
                  </a:extLst>
                </a:gridCol>
                <a:gridCol w="200083">
                  <a:extLst>
                    <a:ext uri="{9D8B030D-6E8A-4147-A177-3AD203B41FA5}">
                      <a16:colId xmlns:a16="http://schemas.microsoft.com/office/drawing/2014/main" val="3303161090"/>
                    </a:ext>
                  </a:extLst>
                </a:gridCol>
                <a:gridCol w="200083">
                  <a:extLst>
                    <a:ext uri="{9D8B030D-6E8A-4147-A177-3AD203B41FA5}">
                      <a16:colId xmlns:a16="http://schemas.microsoft.com/office/drawing/2014/main" val="3599615471"/>
                    </a:ext>
                  </a:extLst>
                </a:gridCol>
                <a:gridCol w="200083">
                  <a:extLst>
                    <a:ext uri="{9D8B030D-6E8A-4147-A177-3AD203B41FA5}">
                      <a16:colId xmlns:a16="http://schemas.microsoft.com/office/drawing/2014/main" val="3227515570"/>
                    </a:ext>
                  </a:extLst>
                </a:gridCol>
                <a:gridCol w="200083">
                  <a:extLst>
                    <a:ext uri="{9D8B030D-6E8A-4147-A177-3AD203B41FA5}">
                      <a16:colId xmlns:a16="http://schemas.microsoft.com/office/drawing/2014/main" val="140286740"/>
                    </a:ext>
                  </a:extLst>
                </a:gridCol>
                <a:gridCol w="200083">
                  <a:extLst>
                    <a:ext uri="{9D8B030D-6E8A-4147-A177-3AD203B41FA5}">
                      <a16:colId xmlns:a16="http://schemas.microsoft.com/office/drawing/2014/main" val="3499154203"/>
                    </a:ext>
                  </a:extLst>
                </a:gridCol>
                <a:gridCol w="200083">
                  <a:extLst>
                    <a:ext uri="{9D8B030D-6E8A-4147-A177-3AD203B41FA5}">
                      <a16:colId xmlns:a16="http://schemas.microsoft.com/office/drawing/2014/main" val="1425845344"/>
                    </a:ext>
                  </a:extLst>
                </a:gridCol>
                <a:gridCol w="306009">
                  <a:extLst>
                    <a:ext uri="{9D8B030D-6E8A-4147-A177-3AD203B41FA5}">
                      <a16:colId xmlns:a16="http://schemas.microsoft.com/office/drawing/2014/main" val="1407815591"/>
                    </a:ext>
                  </a:extLst>
                </a:gridCol>
                <a:gridCol w="306009">
                  <a:extLst>
                    <a:ext uri="{9D8B030D-6E8A-4147-A177-3AD203B41FA5}">
                      <a16:colId xmlns:a16="http://schemas.microsoft.com/office/drawing/2014/main" val="3691351171"/>
                    </a:ext>
                  </a:extLst>
                </a:gridCol>
                <a:gridCol w="306009">
                  <a:extLst>
                    <a:ext uri="{9D8B030D-6E8A-4147-A177-3AD203B41FA5}">
                      <a16:colId xmlns:a16="http://schemas.microsoft.com/office/drawing/2014/main" val="152443835"/>
                    </a:ext>
                  </a:extLst>
                </a:gridCol>
                <a:gridCol w="306009">
                  <a:extLst>
                    <a:ext uri="{9D8B030D-6E8A-4147-A177-3AD203B41FA5}">
                      <a16:colId xmlns:a16="http://schemas.microsoft.com/office/drawing/2014/main" val="4168376177"/>
                    </a:ext>
                  </a:extLst>
                </a:gridCol>
                <a:gridCol w="306009">
                  <a:extLst>
                    <a:ext uri="{9D8B030D-6E8A-4147-A177-3AD203B41FA5}">
                      <a16:colId xmlns:a16="http://schemas.microsoft.com/office/drawing/2014/main" val="3843114719"/>
                    </a:ext>
                  </a:extLst>
                </a:gridCol>
                <a:gridCol w="306009">
                  <a:extLst>
                    <a:ext uri="{9D8B030D-6E8A-4147-A177-3AD203B41FA5}">
                      <a16:colId xmlns:a16="http://schemas.microsoft.com/office/drawing/2014/main" val="4102777499"/>
                    </a:ext>
                  </a:extLst>
                </a:gridCol>
                <a:gridCol w="306009">
                  <a:extLst>
                    <a:ext uri="{9D8B030D-6E8A-4147-A177-3AD203B41FA5}">
                      <a16:colId xmlns:a16="http://schemas.microsoft.com/office/drawing/2014/main" val="3733543887"/>
                    </a:ext>
                  </a:extLst>
                </a:gridCol>
                <a:gridCol w="306009">
                  <a:extLst>
                    <a:ext uri="{9D8B030D-6E8A-4147-A177-3AD203B41FA5}">
                      <a16:colId xmlns:a16="http://schemas.microsoft.com/office/drawing/2014/main" val="225350695"/>
                    </a:ext>
                  </a:extLst>
                </a:gridCol>
                <a:gridCol w="306009">
                  <a:extLst>
                    <a:ext uri="{9D8B030D-6E8A-4147-A177-3AD203B41FA5}">
                      <a16:colId xmlns:a16="http://schemas.microsoft.com/office/drawing/2014/main" val="2482252620"/>
                    </a:ext>
                  </a:extLst>
                </a:gridCol>
                <a:gridCol w="306009">
                  <a:extLst>
                    <a:ext uri="{9D8B030D-6E8A-4147-A177-3AD203B41FA5}">
                      <a16:colId xmlns:a16="http://schemas.microsoft.com/office/drawing/2014/main" val="1960509809"/>
                    </a:ext>
                  </a:extLst>
                </a:gridCol>
                <a:gridCol w="306009">
                  <a:extLst>
                    <a:ext uri="{9D8B030D-6E8A-4147-A177-3AD203B41FA5}">
                      <a16:colId xmlns:a16="http://schemas.microsoft.com/office/drawing/2014/main" val="4236019697"/>
                    </a:ext>
                  </a:extLst>
                </a:gridCol>
              </a:tblGrid>
              <a:tr h="527394">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rowSpan="3" gridSpan="7">
                  <a:txBody>
                    <a:bodyPr/>
                    <a:lstStyle/>
                    <a:p>
                      <a:pPr algn="ctr" fontAlgn="b"/>
                      <a:r>
                        <a:rPr lang="en-CA" sz="1400" b="0" i="0" u="none" strike="noStrike" dirty="0">
                          <a:solidFill>
                            <a:srgbClr val="000000"/>
                          </a:solidFill>
                          <a:effectLst/>
                          <a:latin typeface="Calibri" panose="020F0502020204030204" pitchFamily="34" charset="0"/>
                        </a:rPr>
                        <a:t>Nov 20 - 2019 </a:t>
                      </a:r>
                      <a:r>
                        <a:rPr lang="en-CA" sz="1400" b="0" i="0" u="none" strike="noStrike" dirty="0" smtClean="0">
                          <a:solidFill>
                            <a:srgbClr val="000000"/>
                          </a:solidFill>
                          <a:effectLst/>
                          <a:latin typeface="Calibri" panose="020F0502020204030204" pitchFamily="34" charset="0"/>
                        </a:rPr>
                        <a:t>Courtyard </a:t>
                      </a:r>
                      <a:r>
                        <a:rPr lang="en-CA" sz="1400" b="0" i="0" u="none" strike="noStrike" dirty="0">
                          <a:solidFill>
                            <a:srgbClr val="000000"/>
                          </a:solidFill>
                          <a:effectLst/>
                          <a:latin typeface="Calibri" panose="020F0502020204030204" pitchFamily="34" charset="0"/>
                        </a:rPr>
                        <a:t>-  Site </a:t>
                      </a:r>
                      <a:r>
                        <a:rPr lang="en-CA" sz="1400" b="0" i="0" u="none" strike="noStrike" dirty="0" smtClean="0">
                          <a:solidFill>
                            <a:srgbClr val="000000"/>
                          </a:solidFill>
                          <a:effectLst/>
                          <a:latin typeface="Calibri" panose="020F0502020204030204" pitchFamily="34" charset="0"/>
                        </a:rPr>
                        <a:t>Plan Works</a:t>
                      </a:r>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ctr"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extLst>
                  <a:ext uri="{0D108BD9-81ED-4DB2-BD59-A6C34878D82A}">
                    <a16:rowId xmlns:a16="http://schemas.microsoft.com/office/drawing/2014/main" val="3601415811"/>
                  </a:ext>
                </a:extLst>
              </a:tr>
              <a:tr h="527394">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gridSpan="7"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rowSpan="2" gridSpan="9">
                  <a:txBody>
                    <a:bodyPr/>
                    <a:lstStyle/>
                    <a:p>
                      <a:pPr algn="ctr" fontAlgn="b"/>
                      <a:r>
                        <a:rPr lang="en-US" sz="1400" b="0" i="0" u="none" strike="noStrike" dirty="0">
                          <a:solidFill>
                            <a:srgbClr val="000000"/>
                          </a:solidFill>
                          <a:effectLst/>
                          <a:latin typeface="Calibri" panose="020F0502020204030204" pitchFamily="34" charset="0"/>
                        </a:rPr>
                        <a:t>Mid </a:t>
                      </a:r>
                      <a:r>
                        <a:rPr lang="en-US" sz="1400" b="0" i="0" u="none" strike="noStrike" dirty="0" smtClean="0">
                          <a:solidFill>
                            <a:srgbClr val="000000"/>
                          </a:solidFill>
                          <a:effectLst/>
                          <a:latin typeface="Calibri" panose="020F0502020204030204" pitchFamily="34" charset="0"/>
                        </a:rPr>
                        <a:t>2020</a:t>
                      </a:r>
                      <a:r>
                        <a:rPr lang="en-US" sz="1400" b="0" i="0" u="none" strike="noStrike" dirty="0">
                          <a:solidFill>
                            <a:srgbClr val="000000"/>
                          </a:solidFill>
                          <a:effectLst/>
                          <a:latin typeface="Calibri" panose="020F0502020204030204" pitchFamily="34" charset="0"/>
                        </a:rPr>
                        <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June - 100% DD </a:t>
                      </a:r>
                      <a:r>
                        <a:rPr lang="en-US" sz="1400" b="0" i="0" u="none" strike="noStrike" dirty="0" smtClean="0">
                          <a:solidFill>
                            <a:srgbClr val="000000"/>
                          </a:solidFill>
                          <a:effectLst/>
                          <a:latin typeface="Calibri" panose="020F0502020204030204" pitchFamily="34" charset="0"/>
                        </a:rPr>
                        <a:t>– On</a:t>
                      </a:r>
                      <a:r>
                        <a:rPr lang="en-US" sz="1400" b="0" i="0" u="none" strike="noStrike" baseline="0" dirty="0" smtClean="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Hold</a:t>
                      </a:r>
                      <a:r>
                        <a:rPr lang="en-US" sz="1400" b="0" i="0" u="none" strike="noStrike" dirty="0">
                          <a:solidFill>
                            <a:srgbClr val="000000"/>
                          </a:solidFill>
                          <a:effectLst/>
                          <a:latin typeface="Calibri" panose="020F0502020204030204" pitchFamily="34" charset="0"/>
                        </a:rPr>
                        <a:t/>
                      </a:r>
                      <a:br>
                        <a:rPr lang="en-US" sz="1400" b="0" i="0" u="none" strike="noStrike" dirty="0">
                          <a:solidFill>
                            <a:srgbClr val="000000"/>
                          </a:solidFill>
                          <a:effectLst/>
                          <a:latin typeface="Calibri" panose="020F0502020204030204" pitchFamily="34" charset="0"/>
                        </a:rPr>
                      </a:br>
                      <a:r>
                        <a:rPr lang="en-US" sz="1400" b="0" i="0" u="none" strike="noStrike" dirty="0" err="1">
                          <a:solidFill>
                            <a:srgbClr val="000000"/>
                          </a:solidFill>
                          <a:effectLst/>
                          <a:latin typeface="Calibri" panose="020F0502020204030204" pitchFamily="34" charset="0"/>
                        </a:rPr>
                        <a:t>WorkPlace</a:t>
                      </a:r>
                      <a:r>
                        <a:rPr lang="en-US" sz="1400" b="0" i="0" u="none" strike="noStrike" dirty="0">
                          <a:solidFill>
                            <a:srgbClr val="000000"/>
                          </a:solidFill>
                          <a:effectLst/>
                          <a:latin typeface="Calibri" panose="020F0502020204030204" pitchFamily="34" charset="0"/>
                        </a:rPr>
                        <a:t> strategy</a:t>
                      </a:r>
                    </a:p>
                  </a:txBody>
                  <a:tcPr marL="5343" marR="5343" marT="5343" marB="0" anchor="b">
                    <a:lnL>
                      <a:noFill/>
                    </a:lnL>
                    <a:lnR>
                      <a:noFill/>
                    </a:lnR>
                    <a:lnT>
                      <a:noFill/>
                    </a:lnT>
                    <a:lnB>
                      <a:noFill/>
                    </a:lnB>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extLst>
                  <a:ext uri="{0D108BD9-81ED-4DB2-BD59-A6C34878D82A}">
                    <a16:rowId xmlns:a16="http://schemas.microsoft.com/office/drawing/2014/main" val="3517434876"/>
                  </a:ext>
                </a:extLst>
              </a:tr>
              <a:tr h="527394">
                <a:tc gridSpan="3">
                  <a:txBody>
                    <a:bodyPr/>
                    <a:lstStyle/>
                    <a:p>
                      <a:pPr algn="ctr" fontAlgn="b"/>
                      <a:r>
                        <a:rPr lang="en-CA" sz="1400" b="0" i="0" u="none" strike="noStrike">
                          <a:solidFill>
                            <a:srgbClr val="000000"/>
                          </a:solidFill>
                          <a:effectLst/>
                          <a:latin typeface="Calibri" panose="020F0502020204030204" pitchFamily="34" charset="0"/>
                        </a:rPr>
                        <a:t> Jan 2018</a:t>
                      </a:r>
                    </a:p>
                  </a:txBody>
                  <a:tcPr marL="5343" marR="5343" marT="5343" marB="0" anchor="b">
                    <a:lnL>
                      <a:noFill/>
                    </a:lnL>
                    <a:lnR>
                      <a:noFill/>
                    </a:lnR>
                    <a:lnT>
                      <a:noFill/>
                    </a:lnT>
                    <a:lnB>
                      <a:noFill/>
                    </a:lnB>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gridSpan="7"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gridSpan="9"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extLst>
                  <a:ext uri="{0D108BD9-81ED-4DB2-BD59-A6C34878D82A}">
                    <a16:rowId xmlns:a16="http://schemas.microsoft.com/office/drawing/2014/main" val="3397761592"/>
                  </a:ext>
                </a:extLst>
              </a:tr>
              <a:tr h="585577">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5343" marR="5343" marT="5343"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CA" sz="1400" b="0" i="0" u="none" strike="noStrike" dirty="0">
                          <a:solidFill>
                            <a:srgbClr val="000000"/>
                          </a:solidFill>
                          <a:effectLst/>
                          <a:latin typeface="Calibri" panose="020F0502020204030204" pitchFamily="34" charset="0"/>
                        </a:rPr>
                        <a:t> </a:t>
                      </a:r>
                    </a:p>
                  </a:txBody>
                  <a:tcPr marL="5343" marR="5343" marT="534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CA" sz="1400" b="0" i="0" u="none" strike="noStrike" dirty="0">
                          <a:solidFill>
                            <a:srgbClr val="000000"/>
                          </a:solidFill>
                          <a:effectLst/>
                          <a:latin typeface="Calibri" panose="020F0502020204030204" pitchFamily="34" charset="0"/>
                        </a:rPr>
                        <a:t> </a:t>
                      </a:r>
                    </a:p>
                  </a:txBody>
                  <a:tcPr marL="5343" marR="5343" marT="5343"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163846"/>
                  </a:ext>
                </a:extLst>
              </a:tr>
              <a:tr h="449084">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w="12700" cap="flat" cmpd="sng" algn="ctr">
                      <a:solidFill>
                        <a:srgbClr val="000000"/>
                      </a:solidFill>
                      <a:prstDash val="solid"/>
                      <a:round/>
                      <a:headEnd type="none" w="med" len="med"/>
                      <a:tailEnd type="none" w="med" len="med"/>
                    </a:lnR>
                    <a:lnT>
                      <a:noFill/>
                    </a:lnT>
                    <a:lnB>
                      <a:noFill/>
                    </a:lnB>
                  </a:tcPr>
                </a:tc>
                <a:tc gridSpan="12">
                  <a:txBody>
                    <a:bodyPr/>
                    <a:lstStyle/>
                    <a:p>
                      <a:pPr algn="ctr" fontAlgn="ctr"/>
                      <a:r>
                        <a:rPr lang="en-CA" sz="1400" b="0" i="0" u="none" strike="noStrike">
                          <a:solidFill>
                            <a:srgbClr val="000000"/>
                          </a:solidFill>
                          <a:effectLst/>
                          <a:latin typeface="Calibri" panose="020F0502020204030204" pitchFamily="34" charset="0"/>
                        </a:rPr>
                        <a:t>2018</a:t>
                      </a:r>
                    </a:p>
                  </a:txBody>
                  <a:tcPr marL="5343" marR="5343" marT="5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gridSpan="12">
                  <a:txBody>
                    <a:bodyPr/>
                    <a:lstStyle/>
                    <a:p>
                      <a:pPr algn="ctr" fontAlgn="ctr"/>
                      <a:r>
                        <a:rPr lang="en-CA" sz="1400" b="0" i="0" u="none" strike="noStrike">
                          <a:solidFill>
                            <a:srgbClr val="000000"/>
                          </a:solidFill>
                          <a:effectLst/>
                          <a:latin typeface="Calibri" panose="020F0502020204030204" pitchFamily="34" charset="0"/>
                        </a:rPr>
                        <a:t>2019</a:t>
                      </a:r>
                    </a:p>
                  </a:txBody>
                  <a:tcPr marL="5343" marR="5343" marT="5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fontAlgn="b"/>
                      <a:r>
                        <a:rPr lang="en-CA" sz="1400" b="0" i="0" u="none" strike="noStrike">
                          <a:solidFill>
                            <a:srgbClr val="000000"/>
                          </a:solidFill>
                          <a:effectLst/>
                          <a:latin typeface="Calibri" panose="020F0502020204030204" pitchFamily="34" charset="0"/>
                        </a:rPr>
                        <a:t> </a:t>
                      </a:r>
                    </a:p>
                  </a:txBody>
                  <a:tcPr marL="5343" marR="5343" marT="53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n-CA" sz="1400" b="0" i="0" u="none" strike="noStrike">
                          <a:solidFill>
                            <a:srgbClr val="000000"/>
                          </a:solidFill>
                          <a:effectLst/>
                          <a:latin typeface="Calibri" panose="020F0502020204030204" pitchFamily="34" charset="0"/>
                        </a:rPr>
                        <a:t> </a:t>
                      </a:r>
                    </a:p>
                  </a:txBody>
                  <a:tcPr marL="5343" marR="5343" marT="53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n-CA" sz="1400" b="0" i="0" u="none" strike="noStrike">
                          <a:solidFill>
                            <a:srgbClr val="000000"/>
                          </a:solidFill>
                          <a:effectLst/>
                          <a:latin typeface="Calibri" panose="020F0502020204030204" pitchFamily="34" charset="0"/>
                        </a:rPr>
                        <a:t> </a:t>
                      </a:r>
                    </a:p>
                  </a:txBody>
                  <a:tcPr marL="5343" marR="5343" marT="53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gridSpan="3">
                  <a:txBody>
                    <a:bodyPr/>
                    <a:lstStyle/>
                    <a:p>
                      <a:pPr algn="ctr" fontAlgn="ctr"/>
                      <a:r>
                        <a:rPr lang="en-CA" sz="1400" b="0" i="0" u="none" strike="noStrike">
                          <a:solidFill>
                            <a:srgbClr val="000000"/>
                          </a:solidFill>
                          <a:effectLst/>
                          <a:latin typeface="Calibri" panose="020F0502020204030204" pitchFamily="34" charset="0"/>
                        </a:rPr>
                        <a:t>2020</a:t>
                      </a:r>
                    </a:p>
                  </a:txBody>
                  <a:tcPr marL="5343" marR="5343" marT="534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en-CA"/>
                    </a:p>
                  </a:txBody>
                  <a:tcPr/>
                </a:tc>
                <a:tc hMerge="1">
                  <a:txBody>
                    <a:bodyPr/>
                    <a:lstStyle/>
                    <a:p>
                      <a:endParaRPr lang="en-CA"/>
                    </a:p>
                  </a:txBody>
                  <a:tcPr/>
                </a:tc>
                <a:tc>
                  <a:txBody>
                    <a:bodyPr/>
                    <a:lstStyle/>
                    <a:p>
                      <a:pPr algn="ctr" fontAlgn="b"/>
                      <a:r>
                        <a:rPr lang="en-CA" sz="1400" b="0" i="0" u="none" strike="noStrike">
                          <a:solidFill>
                            <a:srgbClr val="000000"/>
                          </a:solidFill>
                          <a:effectLst/>
                          <a:latin typeface="Calibri" panose="020F0502020204030204" pitchFamily="34" charset="0"/>
                        </a:rPr>
                        <a:t> </a:t>
                      </a:r>
                    </a:p>
                  </a:txBody>
                  <a:tcPr marL="5343" marR="5343" marT="53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CA" sz="1400" b="0" i="0" u="none" strike="noStrike">
                          <a:solidFill>
                            <a:srgbClr val="000000"/>
                          </a:solidFill>
                          <a:effectLst/>
                          <a:latin typeface="Calibri" panose="020F0502020204030204" pitchFamily="34" charset="0"/>
                        </a:rPr>
                        <a:t> </a:t>
                      </a:r>
                    </a:p>
                  </a:txBody>
                  <a:tcPr marL="5343" marR="5343" marT="53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gridSpan="3">
                  <a:txBody>
                    <a:bodyPr/>
                    <a:lstStyle/>
                    <a:p>
                      <a:pPr algn="l" fontAlgn="ctr"/>
                      <a:r>
                        <a:rPr lang="en-CA" sz="1400" b="0" i="0" u="none" strike="noStrike">
                          <a:solidFill>
                            <a:srgbClr val="7030A0"/>
                          </a:solidFill>
                          <a:effectLst/>
                          <a:latin typeface="Calibri" panose="020F0502020204030204" pitchFamily="34" charset="0"/>
                        </a:rPr>
                        <a:t>COVID</a:t>
                      </a:r>
                    </a:p>
                  </a:txBody>
                  <a:tcPr marL="5343" marR="5343" marT="534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en-CA"/>
                    </a:p>
                  </a:txBody>
                  <a:tcPr/>
                </a:tc>
                <a:tc hMerge="1">
                  <a:txBody>
                    <a:bodyPr/>
                    <a:lstStyle/>
                    <a:p>
                      <a:endParaRPr lang="en-CA"/>
                    </a:p>
                  </a:txBody>
                  <a:tcPr/>
                </a:tc>
                <a:tc>
                  <a:txBody>
                    <a:bodyPr/>
                    <a:lstStyle/>
                    <a:p>
                      <a:pPr algn="ctr" fontAlgn="b"/>
                      <a:r>
                        <a:rPr lang="en-CA" sz="1400" b="0" i="0" u="none" strike="noStrike" dirty="0">
                          <a:solidFill>
                            <a:srgbClr val="000000"/>
                          </a:solidFill>
                          <a:effectLst/>
                          <a:latin typeface="Calibri" panose="020F0502020204030204" pitchFamily="34" charset="0"/>
                        </a:rPr>
                        <a:t> </a:t>
                      </a:r>
                    </a:p>
                  </a:txBody>
                  <a:tcPr marL="5343" marR="5343" marT="534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454342138"/>
                  </a:ext>
                </a:extLst>
              </a:tr>
              <a:tr h="527394">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5343" marR="5343" marT="5343"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5343" marR="5343" marT="534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5343" marR="5343" marT="534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5343" marR="5343" marT="534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5343" marR="5343" marT="5343"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67513940"/>
                  </a:ext>
                </a:extLst>
              </a:tr>
              <a:tr h="527394">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rowSpan="2" gridSpan="5">
                  <a:txBody>
                    <a:bodyPr/>
                    <a:lstStyle/>
                    <a:p>
                      <a:pPr algn="ctr" fontAlgn="t"/>
                      <a:r>
                        <a:rPr lang="en-CA" sz="1400" b="0" i="0" u="none" strike="noStrike" dirty="0">
                          <a:solidFill>
                            <a:srgbClr val="000000"/>
                          </a:solidFill>
                          <a:effectLst/>
                          <a:latin typeface="Calibri" panose="020F0502020204030204" pitchFamily="34" charset="0"/>
                        </a:rPr>
                        <a:t>Mar </a:t>
                      </a:r>
                      <a:r>
                        <a:rPr lang="en-CA" sz="1400" b="0" i="0" u="none" strike="noStrike" dirty="0" smtClean="0">
                          <a:solidFill>
                            <a:srgbClr val="000000"/>
                          </a:solidFill>
                          <a:effectLst/>
                          <a:latin typeface="Calibri" panose="020F0502020204030204" pitchFamily="34" charset="0"/>
                        </a:rPr>
                        <a:t>17-2018</a:t>
                      </a:r>
                    </a:p>
                    <a:p>
                      <a:pPr algn="ctr" fontAlgn="t"/>
                      <a:r>
                        <a:rPr lang="en-CA" sz="1400" b="0" i="0" u="none" strike="noStrike" dirty="0" smtClean="0">
                          <a:solidFill>
                            <a:srgbClr val="000000"/>
                          </a:solidFill>
                          <a:effectLst/>
                          <a:latin typeface="Calibri" panose="020F0502020204030204" pitchFamily="34" charset="0"/>
                        </a:rPr>
                        <a:t>New </a:t>
                      </a:r>
                      <a:r>
                        <a:rPr lang="en-CA" sz="1400" b="0" i="0" u="none" strike="noStrike" dirty="0">
                          <a:solidFill>
                            <a:srgbClr val="000000"/>
                          </a:solidFill>
                          <a:effectLst/>
                          <a:latin typeface="Calibri" panose="020F0502020204030204" pitchFamily="34" charset="0"/>
                        </a:rPr>
                        <a:t>RCC</a:t>
                      </a:r>
                    </a:p>
                  </a:txBody>
                  <a:tcPr marL="5343" marR="5343" marT="5343" marB="0">
                    <a:lnL>
                      <a:noFill/>
                    </a:lnL>
                    <a:lnR>
                      <a:noFill/>
                    </a:lnR>
                    <a:lnT>
                      <a:noFill/>
                    </a:lnT>
                    <a:lnB>
                      <a:noFill/>
                    </a:lnB>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rowSpan="2" gridSpan="7">
                  <a:txBody>
                    <a:bodyPr/>
                    <a:lstStyle/>
                    <a:p>
                      <a:pPr algn="ctr" fontAlgn="t"/>
                      <a:r>
                        <a:rPr lang="en-CA" sz="1400" b="0" i="0" u="none" strike="noStrike" dirty="0">
                          <a:solidFill>
                            <a:srgbClr val="000000"/>
                          </a:solidFill>
                          <a:effectLst/>
                          <a:latin typeface="Calibri" panose="020F0502020204030204" pitchFamily="34" charset="0"/>
                        </a:rPr>
                        <a:t> Jan 20 </a:t>
                      </a:r>
                      <a:r>
                        <a:rPr lang="en-CA" sz="1400" b="0" i="0" u="none" strike="noStrike" dirty="0" smtClean="0">
                          <a:solidFill>
                            <a:srgbClr val="000000"/>
                          </a:solidFill>
                          <a:effectLst/>
                          <a:latin typeface="Calibri" panose="020F0502020204030204" pitchFamily="34" charset="0"/>
                        </a:rPr>
                        <a:t>– 2019: </a:t>
                      </a:r>
                      <a:r>
                        <a:rPr lang="en-CA" sz="1400" b="0" i="0" u="none" strike="noStrike" dirty="0">
                          <a:solidFill>
                            <a:srgbClr val="000000"/>
                          </a:solidFill>
                          <a:effectLst/>
                          <a:latin typeface="Calibri" panose="020F0502020204030204" pitchFamily="34" charset="0"/>
                        </a:rPr>
                        <a:t>$27 M</a:t>
                      </a:r>
                    </a:p>
                  </a:txBody>
                  <a:tcPr marL="5343" marR="5343" marT="5343" marB="0">
                    <a:lnL>
                      <a:noFill/>
                    </a:lnL>
                    <a:lnR>
                      <a:noFill/>
                    </a:lnR>
                    <a:lnT>
                      <a:noFill/>
                    </a:lnT>
                    <a:lnB>
                      <a:noFill/>
                    </a:lnB>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r>
                        <a:rPr lang="en-CA" sz="1400" b="0" i="0" u="none" strike="noStrike">
                          <a:solidFill>
                            <a:srgbClr val="000000"/>
                          </a:solidFill>
                          <a:effectLst/>
                          <a:latin typeface="Calibri" panose="020F0502020204030204" pitchFamily="34" charset="0"/>
                        </a:rPr>
                        <a:t> </a:t>
                      </a:r>
                    </a:p>
                  </a:txBody>
                  <a:tcPr marL="5343" marR="5343" marT="53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rowSpan="2" gridSpan="8">
                  <a:txBody>
                    <a:bodyPr/>
                    <a:lstStyle/>
                    <a:p>
                      <a:pPr algn="ctr" fontAlgn="t"/>
                      <a:r>
                        <a:rPr lang="en-US" sz="1400" b="0" i="0" u="none" strike="noStrike">
                          <a:solidFill>
                            <a:srgbClr val="000000"/>
                          </a:solidFill>
                          <a:effectLst/>
                          <a:latin typeface="Calibri" panose="020F0502020204030204" pitchFamily="34" charset="0"/>
                        </a:rPr>
                        <a:t>49,400 ft</a:t>
                      </a:r>
                      <a:r>
                        <a:rPr lang="en-US" sz="1400" b="0" i="0" u="none" strike="noStrike" baseline="30000">
                          <a:solidFill>
                            <a:srgbClr val="000000"/>
                          </a:solidFill>
                          <a:effectLst/>
                          <a:latin typeface="Calibri" panose="020F0502020204030204" pitchFamily="34" charset="0"/>
                        </a:rPr>
                        <a:t>2</a:t>
                      </a:r>
                      <a:r>
                        <a:rPr lang="en-US" sz="1400" b="0" i="0" u="none" strike="noStrike">
                          <a:solidFill>
                            <a:srgbClr val="000000"/>
                          </a:solidFill>
                          <a:effectLst/>
                          <a:latin typeface="Calibri" panose="020F0502020204030204" pitchFamily="34" charset="0"/>
                        </a:rPr>
                        <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$32M Class B</a:t>
                      </a:r>
                    </a:p>
                  </a:txBody>
                  <a:tcPr marL="5343" marR="5343" marT="5343" marB="0">
                    <a:lnL>
                      <a:noFill/>
                    </a:lnL>
                    <a:lnR>
                      <a:noFill/>
                    </a:lnR>
                    <a:lnT>
                      <a:noFill/>
                    </a:lnT>
                    <a:lnB>
                      <a:noFill/>
                    </a:lnB>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a:txBody>
                    <a:bodyPr/>
                    <a:lstStyle/>
                    <a:p>
                      <a:pPr algn="ctr" fontAlgn="t"/>
                      <a:r>
                        <a:rPr lang="en-CA" sz="1400" b="0" i="0" u="none" strike="noStrike">
                          <a:solidFill>
                            <a:srgbClr val="000000"/>
                          </a:solidFill>
                          <a:effectLst/>
                          <a:latin typeface="Calibri" panose="020F0502020204030204" pitchFamily="34" charset="0"/>
                        </a:rPr>
                        <a:t> </a:t>
                      </a:r>
                    </a:p>
                  </a:txBody>
                  <a:tcPr marL="5343" marR="5343" marT="5343" marB="0">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a:noFill/>
                    </a:lnB>
                  </a:tcPr>
                </a:tc>
                <a:extLst>
                  <a:ext uri="{0D108BD9-81ED-4DB2-BD59-A6C34878D82A}">
                    <a16:rowId xmlns:a16="http://schemas.microsoft.com/office/drawing/2014/main" val="153447642"/>
                  </a:ext>
                </a:extLst>
              </a:tr>
              <a:tr h="527394">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gridSpan="5"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gridSpan="7"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gridSpan="11">
                  <a:txBody>
                    <a:bodyPr/>
                    <a:lstStyle/>
                    <a:p>
                      <a:pPr algn="ctr" fontAlgn="t"/>
                      <a:r>
                        <a:rPr lang="fi-FI" sz="1400" b="0" i="0" u="none" strike="noStrike" dirty="0">
                          <a:solidFill>
                            <a:srgbClr val="000000"/>
                          </a:solidFill>
                          <a:effectLst/>
                          <a:latin typeface="Calibri" panose="020F0502020204030204" pitchFamily="34" charset="0"/>
                        </a:rPr>
                        <a:t>Aug </a:t>
                      </a:r>
                      <a:r>
                        <a:rPr lang="fi-FI" sz="1400" b="0" i="0" u="none" strike="noStrike" dirty="0" smtClean="0">
                          <a:solidFill>
                            <a:srgbClr val="000000"/>
                          </a:solidFill>
                          <a:effectLst/>
                          <a:latin typeface="Calibri" panose="020F0502020204030204" pitchFamily="34" charset="0"/>
                        </a:rPr>
                        <a:t>14-2019:  </a:t>
                      </a:r>
                      <a:r>
                        <a:rPr lang="fi-FI" sz="1400" b="0" i="0" u="none" strike="noStrike" dirty="0">
                          <a:solidFill>
                            <a:srgbClr val="000000"/>
                          </a:solidFill>
                          <a:effectLst/>
                          <a:latin typeface="Calibri" panose="020F0502020204030204" pitchFamily="34" charset="0"/>
                        </a:rPr>
                        <a:t>RCC on Site</a:t>
                      </a:r>
                    </a:p>
                  </a:txBody>
                  <a:tcPr marL="5343" marR="5343" marT="5343" marB="0">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gridSpan="8"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5343" marR="5343" marT="5343" marB="0" anchor="b">
                    <a:lnL>
                      <a:noFill/>
                    </a:lnL>
                    <a:lnR>
                      <a:noFill/>
                    </a:lnR>
                    <a:lnT>
                      <a:noFill/>
                    </a:lnT>
                    <a:lnB>
                      <a:noFill/>
                    </a:lnB>
                  </a:tcPr>
                </a:tc>
                <a:extLst>
                  <a:ext uri="{0D108BD9-81ED-4DB2-BD59-A6C34878D82A}">
                    <a16:rowId xmlns:a16="http://schemas.microsoft.com/office/drawing/2014/main" val="1691604174"/>
                  </a:ext>
                </a:extLst>
              </a:tr>
            </a:tbl>
          </a:graphicData>
        </a:graphic>
      </p:graphicFrame>
    </p:spTree>
    <p:extLst>
      <p:ext uri="{BB962C8B-B14F-4D97-AF65-F5344CB8AC3E}">
        <p14:creationId xmlns:p14="http://schemas.microsoft.com/office/powerpoint/2010/main" val="1826734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884" y="337416"/>
            <a:ext cx="9385300" cy="1325563"/>
          </a:xfrm>
        </p:spPr>
        <p:txBody>
          <a:bodyPr>
            <a:normAutofit/>
          </a:bodyPr>
          <a:lstStyle/>
          <a:p>
            <a:pPr algn="ctr"/>
            <a:r>
              <a:rPr lang="en-US" sz="3600" b="1" dirty="0" smtClean="0">
                <a:latin typeface="Arial" panose="020B0604020202020204" pitchFamily="34" charset="0"/>
                <a:cs typeface="Arial" panose="020B0604020202020204" pitchFamily="34" charset="0"/>
              </a:rPr>
              <a:t>2021 to Jan 2023</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17768" cy="1066800"/>
          </a:xfrm>
          <a:prstGeom prst="rect">
            <a:avLst/>
          </a:prstGeom>
        </p:spPr>
      </p:pic>
      <p:cxnSp>
        <p:nvCxnSpPr>
          <p:cNvPr id="5" name="Straight Connector 4"/>
          <p:cNvCxnSpPr/>
          <p:nvPr/>
        </p:nvCxnSpPr>
        <p:spPr>
          <a:xfrm>
            <a:off x="-177800" y="6785984"/>
            <a:ext cx="124714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8548" y="6711812"/>
            <a:ext cx="126291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14"/>
          <p:cNvGraphicFramePr>
            <a:graphicFrameLocks noGrp="1"/>
          </p:cNvGraphicFramePr>
          <p:nvPr>
            <p:ph idx="1"/>
            <p:extLst>
              <p:ext uri="{D42A27DB-BD31-4B8C-83A1-F6EECF244321}">
                <p14:modId xmlns:p14="http://schemas.microsoft.com/office/powerpoint/2010/main" val="4084914738"/>
              </p:ext>
            </p:extLst>
          </p:nvPr>
        </p:nvGraphicFramePr>
        <p:xfrm>
          <a:off x="627634" y="1825626"/>
          <a:ext cx="10008503" cy="4351336"/>
        </p:xfrm>
        <a:graphic>
          <a:graphicData uri="http://schemas.openxmlformats.org/drawingml/2006/table">
            <a:tbl>
              <a:tblPr/>
              <a:tblGrid>
                <a:gridCol w="527921">
                  <a:extLst>
                    <a:ext uri="{9D8B030D-6E8A-4147-A177-3AD203B41FA5}">
                      <a16:colId xmlns:a16="http://schemas.microsoft.com/office/drawing/2014/main" val="1472557283"/>
                    </a:ext>
                  </a:extLst>
                </a:gridCol>
                <a:gridCol w="406939">
                  <a:extLst>
                    <a:ext uri="{9D8B030D-6E8A-4147-A177-3AD203B41FA5}">
                      <a16:colId xmlns:a16="http://schemas.microsoft.com/office/drawing/2014/main" val="4113590873"/>
                    </a:ext>
                  </a:extLst>
                </a:gridCol>
                <a:gridCol w="406939">
                  <a:extLst>
                    <a:ext uri="{9D8B030D-6E8A-4147-A177-3AD203B41FA5}">
                      <a16:colId xmlns:a16="http://schemas.microsoft.com/office/drawing/2014/main" val="630278853"/>
                    </a:ext>
                  </a:extLst>
                </a:gridCol>
                <a:gridCol w="406939">
                  <a:extLst>
                    <a:ext uri="{9D8B030D-6E8A-4147-A177-3AD203B41FA5}">
                      <a16:colId xmlns:a16="http://schemas.microsoft.com/office/drawing/2014/main" val="2275932392"/>
                    </a:ext>
                  </a:extLst>
                </a:gridCol>
                <a:gridCol w="406939">
                  <a:extLst>
                    <a:ext uri="{9D8B030D-6E8A-4147-A177-3AD203B41FA5}">
                      <a16:colId xmlns:a16="http://schemas.microsoft.com/office/drawing/2014/main" val="97471427"/>
                    </a:ext>
                  </a:extLst>
                </a:gridCol>
                <a:gridCol w="406939">
                  <a:extLst>
                    <a:ext uri="{9D8B030D-6E8A-4147-A177-3AD203B41FA5}">
                      <a16:colId xmlns:a16="http://schemas.microsoft.com/office/drawing/2014/main" val="1395425692"/>
                    </a:ext>
                  </a:extLst>
                </a:gridCol>
                <a:gridCol w="406939">
                  <a:extLst>
                    <a:ext uri="{9D8B030D-6E8A-4147-A177-3AD203B41FA5}">
                      <a16:colId xmlns:a16="http://schemas.microsoft.com/office/drawing/2014/main" val="3595718212"/>
                    </a:ext>
                  </a:extLst>
                </a:gridCol>
                <a:gridCol w="406939">
                  <a:extLst>
                    <a:ext uri="{9D8B030D-6E8A-4147-A177-3AD203B41FA5}">
                      <a16:colId xmlns:a16="http://schemas.microsoft.com/office/drawing/2014/main" val="3663259120"/>
                    </a:ext>
                  </a:extLst>
                </a:gridCol>
                <a:gridCol w="406939">
                  <a:extLst>
                    <a:ext uri="{9D8B030D-6E8A-4147-A177-3AD203B41FA5}">
                      <a16:colId xmlns:a16="http://schemas.microsoft.com/office/drawing/2014/main" val="2984157399"/>
                    </a:ext>
                  </a:extLst>
                </a:gridCol>
                <a:gridCol w="406939">
                  <a:extLst>
                    <a:ext uri="{9D8B030D-6E8A-4147-A177-3AD203B41FA5}">
                      <a16:colId xmlns:a16="http://schemas.microsoft.com/office/drawing/2014/main" val="3598530489"/>
                    </a:ext>
                  </a:extLst>
                </a:gridCol>
                <a:gridCol w="406939">
                  <a:extLst>
                    <a:ext uri="{9D8B030D-6E8A-4147-A177-3AD203B41FA5}">
                      <a16:colId xmlns:a16="http://schemas.microsoft.com/office/drawing/2014/main" val="3008069972"/>
                    </a:ext>
                  </a:extLst>
                </a:gridCol>
                <a:gridCol w="406939">
                  <a:extLst>
                    <a:ext uri="{9D8B030D-6E8A-4147-A177-3AD203B41FA5}">
                      <a16:colId xmlns:a16="http://schemas.microsoft.com/office/drawing/2014/main" val="1730466182"/>
                    </a:ext>
                  </a:extLst>
                </a:gridCol>
                <a:gridCol w="269460">
                  <a:extLst>
                    <a:ext uri="{9D8B030D-6E8A-4147-A177-3AD203B41FA5}">
                      <a16:colId xmlns:a16="http://schemas.microsoft.com/office/drawing/2014/main" val="1507341929"/>
                    </a:ext>
                  </a:extLst>
                </a:gridCol>
                <a:gridCol w="269460">
                  <a:extLst>
                    <a:ext uri="{9D8B030D-6E8A-4147-A177-3AD203B41FA5}">
                      <a16:colId xmlns:a16="http://schemas.microsoft.com/office/drawing/2014/main" val="1557512031"/>
                    </a:ext>
                  </a:extLst>
                </a:gridCol>
                <a:gridCol w="269460">
                  <a:extLst>
                    <a:ext uri="{9D8B030D-6E8A-4147-A177-3AD203B41FA5}">
                      <a16:colId xmlns:a16="http://schemas.microsoft.com/office/drawing/2014/main" val="2147821677"/>
                    </a:ext>
                  </a:extLst>
                </a:gridCol>
                <a:gridCol w="269460">
                  <a:extLst>
                    <a:ext uri="{9D8B030D-6E8A-4147-A177-3AD203B41FA5}">
                      <a16:colId xmlns:a16="http://schemas.microsoft.com/office/drawing/2014/main" val="2756961823"/>
                    </a:ext>
                  </a:extLst>
                </a:gridCol>
                <a:gridCol w="269460">
                  <a:extLst>
                    <a:ext uri="{9D8B030D-6E8A-4147-A177-3AD203B41FA5}">
                      <a16:colId xmlns:a16="http://schemas.microsoft.com/office/drawing/2014/main" val="3801632649"/>
                    </a:ext>
                  </a:extLst>
                </a:gridCol>
                <a:gridCol w="269460">
                  <a:extLst>
                    <a:ext uri="{9D8B030D-6E8A-4147-A177-3AD203B41FA5}">
                      <a16:colId xmlns:a16="http://schemas.microsoft.com/office/drawing/2014/main" val="3606635169"/>
                    </a:ext>
                  </a:extLst>
                </a:gridCol>
                <a:gridCol w="269460">
                  <a:extLst>
                    <a:ext uri="{9D8B030D-6E8A-4147-A177-3AD203B41FA5}">
                      <a16:colId xmlns:a16="http://schemas.microsoft.com/office/drawing/2014/main" val="928306224"/>
                    </a:ext>
                  </a:extLst>
                </a:gridCol>
                <a:gridCol w="269460">
                  <a:extLst>
                    <a:ext uri="{9D8B030D-6E8A-4147-A177-3AD203B41FA5}">
                      <a16:colId xmlns:a16="http://schemas.microsoft.com/office/drawing/2014/main" val="1944122139"/>
                    </a:ext>
                  </a:extLst>
                </a:gridCol>
                <a:gridCol w="406939">
                  <a:extLst>
                    <a:ext uri="{9D8B030D-6E8A-4147-A177-3AD203B41FA5}">
                      <a16:colId xmlns:a16="http://schemas.microsoft.com/office/drawing/2014/main" val="170913713"/>
                    </a:ext>
                  </a:extLst>
                </a:gridCol>
                <a:gridCol w="406939">
                  <a:extLst>
                    <a:ext uri="{9D8B030D-6E8A-4147-A177-3AD203B41FA5}">
                      <a16:colId xmlns:a16="http://schemas.microsoft.com/office/drawing/2014/main" val="1633430903"/>
                    </a:ext>
                  </a:extLst>
                </a:gridCol>
                <a:gridCol w="406939">
                  <a:extLst>
                    <a:ext uri="{9D8B030D-6E8A-4147-A177-3AD203B41FA5}">
                      <a16:colId xmlns:a16="http://schemas.microsoft.com/office/drawing/2014/main" val="3482063946"/>
                    </a:ext>
                  </a:extLst>
                </a:gridCol>
                <a:gridCol w="406939">
                  <a:extLst>
                    <a:ext uri="{9D8B030D-6E8A-4147-A177-3AD203B41FA5}">
                      <a16:colId xmlns:a16="http://schemas.microsoft.com/office/drawing/2014/main" val="4040217493"/>
                    </a:ext>
                  </a:extLst>
                </a:gridCol>
                <a:gridCol w="406939">
                  <a:extLst>
                    <a:ext uri="{9D8B030D-6E8A-4147-A177-3AD203B41FA5}">
                      <a16:colId xmlns:a16="http://schemas.microsoft.com/office/drawing/2014/main" val="2207717007"/>
                    </a:ext>
                  </a:extLst>
                </a:gridCol>
                <a:gridCol w="406939">
                  <a:extLst>
                    <a:ext uri="{9D8B030D-6E8A-4147-A177-3AD203B41FA5}">
                      <a16:colId xmlns:a16="http://schemas.microsoft.com/office/drawing/2014/main" val="2506054871"/>
                    </a:ext>
                  </a:extLst>
                </a:gridCol>
                <a:gridCol w="406939">
                  <a:extLst>
                    <a:ext uri="{9D8B030D-6E8A-4147-A177-3AD203B41FA5}">
                      <a16:colId xmlns:a16="http://schemas.microsoft.com/office/drawing/2014/main" val="2650041334"/>
                    </a:ext>
                  </a:extLst>
                </a:gridCol>
              </a:tblGrid>
              <a:tr h="395576">
                <a:tc>
                  <a:txBody>
                    <a:bodyPr/>
                    <a:lstStyle/>
                    <a:p>
                      <a:pPr algn="l" fontAlgn="b"/>
                      <a:endParaRPr lang="en-CA" sz="1450" b="0" i="0" u="none" strike="noStrike" dirty="0">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ctr"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rowSpan="4" gridSpan="8">
                  <a:txBody>
                    <a:bodyPr/>
                    <a:lstStyle/>
                    <a:p>
                      <a:pPr algn="ctr" fontAlgn="b"/>
                      <a:r>
                        <a:rPr lang="en-US" sz="1450" b="0" i="0" u="none" strike="noStrike" dirty="0">
                          <a:solidFill>
                            <a:srgbClr val="000000"/>
                          </a:solidFill>
                          <a:effectLst/>
                          <a:latin typeface="Calibri" panose="020F0502020204030204" pitchFamily="34" charset="0"/>
                        </a:rPr>
                        <a:t>Mar 28 - 2022</a:t>
                      </a:r>
                      <a:br>
                        <a:rPr lang="en-US" sz="1450" b="0" i="0" u="none" strike="noStrike" dirty="0">
                          <a:solidFill>
                            <a:srgbClr val="000000"/>
                          </a:solidFill>
                          <a:effectLst/>
                          <a:latin typeface="Calibri" panose="020F0502020204030204" pitchFamily="34" charset="0"/>
                        </a:rPr>
                      </a:br>
                      <a:r>
                        <a:rPr lang="en-US" sz="1450" b="0" i="0" u="none" strike="noStrike" dirty="0">
                          <a:solidFill>
                            <a:srgbClr val="000000"/>
                          </a:solidFill>
                          <a:effectLst/>
                          <a:latin typeface="Calibri" panose="020F0502020204030204" pitchFamily="34" charset="0"/>
                        </a:rPr>
                        <a:t>42,600 ft</a:t>
                      </a:r>
                      <a:r>
                        <a:rPr lang="en-US" sz="1450" b="0" i="0" u="none" strike="noStrike" baseline="30000" dirty="0">
                          <a:solidFill>
                            <a:srgbClr val="000000"/>
                          </a:solidFill>
                          <a:effectLst/>
                          <a:latin typeface="Calibri" panose="020F0502020204030204" pitchFamily="34" charset="0"/>
                        </a:rPr>
                        <a:t>2</a:t>
                      </a:r>
                      <a:r>
                        <a:rPr lang="en-US" sz="1450" b="0" i="0" u="none" strike="noStrike" dirty="0">
                          <a:solidFill>
                            <a:srgbClr val="000000"/>
                          </a:solidFill>
                          <a:effectLst/>
                          <a:latin typeface="Calibri" panose="020F0502020204030204" pitchFamily="34" charset="0"/>
                        </a:rPr>
                        <a:t> - $41M Class D</a:t>
                      </a:r>
                      <a:br>
                        <a:rPr lang="en-US" sz="1450" b="0" i="0" u="none" strike="noStrike" dirty="0">
                          <a:solidFill>
                            <a:srgbClr val="000000"/>
                          </a:solidFill>
                          <a:effectLst/>
                          <a:latin typeface="Calibri" panose="020F0502020204030204" pitchFamily="34" charset="0"/>
                        </a:rPr>
                      </a:br>
                      <a:r>
                        <a:rPr lang="en-US" sz="1450" b="0" i="0" u="none" strike="noStrike" dirty="0">
                          <a:solidFill>
                            <a:srgbClr val="000000"/>
                          </a:solidFill>
                          <a:effectLst/>
                          <a:latin typeface="Calibri" panose="020F0502020204030204" pitchFamily="34" charset="0"/>
                        </a:rPr>
                        <a:t/>
                      </a:r>
                      <a:br>
                        <a:rPr lang="en-US" sz="1450" b="0" i="0" u="none" strike="noStrike" dirty="0">
                          <a:solidFill>
                            <a:srgbClr val="000000"/>
                          </a:solidFill>
                          <a:effectLst/>
                          <a:latin typeface="Calibri" panose="020F0502020204030204" pitchFamily="34" charset="0"/>
                        </a:rPr>
                      </a:br>
                      <a:r>
                        <a:rPr lang="en-US" sz="1450" b="0" i="0" u="none" strike="noStrike" dirty="0" smtClean="0">
                          <a:solidFill>
                            <a:srgbClr val="000000"/>
                          </a:solidFill>
                          <a:effectLst/>
                          <a:latin typeface="Calibri" panose="020F0502020204030204" pitchFamily="34" charset="0"/>
                        </a:rPr>
                        <a:t>Design </a:t>
                      </a:r>
                      <a:r>
                        <a:rPr lang="en-US" sz="1450" b="0" i="0" u="none" strike="noStrike" dirty="0">
                          <a:solidFill>
                            <a:srgbClr val="000000"/>
                          </a:solidFill>
                          <a:effectLst/>
                          <a:latin typeface="Calibri" panose="020F0502020204030204" pitchFamily="34" charset="0"/>
                        </a:rPr>
                        <a:t>to $25M</a:t>
                      </a:r>
                    </a:p>
                  </a:txBody>
                  <a:tcPr marL="4495" marR="4495" marT="4495" marB="0" anchor="b">
                    <a:lnL>
                      <a:noFill/>
                    </a:lnL>
                    <a:lnR>
                      <a:noFill/>
                    </a:lnR>
                    <a:lnT>
                      <a:noFill/>
                    </a:lnT>
                    <a:lnB>
                      <a:noFill/>
                    </a:lnB>
                  </a:tcPr>
                </a:tc>
                <a:tc rowSpan="4" hMerge="1">
                  <a:txBody>
                    <a:bodyPr/>
                    <a:lstStyle/>
                    <a:p>
                      <a:endParaRPr lang="en-CA"/>
                    </a:p>
                  </a:txBody>
                  <a:tcPr/>
                </a:tc>
                <a:tc rowSpan="4" hMerge="1">
                  <a:txBody>
                    <a:bodyPr/>
                    <a:lstStyle/>
                    <a:p>
                      <a:endParaRPr lang="en-CA"/>
                    </a:p>
                  </a:txBody>
                  <a:tcPr/>
                </a:tc>
                <a:tc rowSpan="4" hMerge="1">
                  <a:txBody>
                    <a:bodyPr/>
                    <a:lstStyle/>
                    <a:p>
                      <a:endParaRPr lang="en-CA"/>
                    </a:p>
                  </a:txBody>
                  <a:tcPr/>
                </a:tc>
                <a:tc rowSpan="4" hMerge="1">
                  <a:txBody>
                    <a:bodyPr/>
                    <a:lstStyle/>
                    <a:p>
                      <a:endParaRPr lang="en-CA"/>
                    </a:p>
                  </a:txBody>
                  <a:tcPr/>
                </a:tc>
                <a:tc rowSpan="4" hMerge="1">
                  <a:txBody>
                    <a:bodyPr/>
                    <a:lstStyle/>
                    <a:p>
                      <a:endParaRPr lang="en-CA"/>
                    </a:p>
                  </a:txBody>
                  <a:tcPr/>
                </a:tc>
                <a:tc rowSpan="4" hMerge="1">
                  <a:txBody>
                    <a:bodyPr/>
                    <a:lstStyle/>
                    <a:p>
                      <a:endParaRPr lang="en-CA"/>
                    </a:p>
                  </a:txBody>
                  <a:tcPr/>
                </a:tc>
                <a:tc rowSpan="4" hMerge="1">
                  <a:txBody>
                    <a:bodyPr/>
                    <a:lstStyle/>
                    <a:p>
                      <a:endParaRPr lang="en-CA"/>
                    </a:p>
                  </a:txBody>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dirty="0">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ctr"/>
                      <a:endParaRPr lang="en-CA" sz="1450" b="0" i="0" u="none" strike="noStrike">
                        <a:solidFill>
                          <a:srgbClr val="000000"/>
                        </a:solidFill>
                        <a:effectLst/>
                        <a:latin typeface="Calibri" panose="020F0502020204030204" pitchFamily="34" charset="0"/>
                      </a:endParaRPr>
                    </a:p>
                  </a:txBody>
                  <a:tcPr marL="4495" marR="4495" marT="4495" marB="0" anchor="ctr">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extLst>
                  <a:ext uri="{0D108BD9-81ED-4DB2-BD59-A6C34878D82A}">
                    <a16:rowId xmlns:a16="http://schemas.microsoft.com/office/drawing/2014/main" val="3387697550"/>
                  </a:ext>
                </a:extLst>
              </a:tr>
              <a:tr h="395576">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dirty="0">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ctr" fontAlgn="b"/>
                      <a:endParaRPr lang="en-CA" sz="1450" b="0" i="0" u="none" strike="noStrike" dirty="0">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dirty="0">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dirty="0">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rowSpan="3" gridSpan="6">
                  <a:txBody>
                    <a:bodyPr/>
                    <a:lstStyle/>
                    <a:p>
                      <a:pPr algn="ctr" fontAlgn="b"/>
                      <a:r>
                        <a:rPr lang="en-US" sz="1450" b="0" i="0" u="none" strike="noStrike" dirty="0">
                          <a:solidFill>
                            <a:srgbClr val="000000"/>
                          </a:solidFill>
                          <a:effectLst/>
                          <a:latin typeface="Calibri" panose="020F0502020204030204" pitchFamily="34" charset="0"/>
                        </a:rPr>
                        <a:t> </a:t>
                      </a:r>
                      <a:r>
                        <a:rPr lang="en-US" sz="1450" b="0" i="0" u="none" strike="noStrike" dirty="0" smtClean="0">
                          <a:solidFill>
                            <a:srgbClr val="000000"/>
                          </a:solidFill>
                          <a:effectLst/>
                          <a:latin typeface="Calibri" panose="020F0502020204030204" pitchFamily="34" charset="0"/>
                        </a:rPr>
                        <a:t>Aug - 2021  </a:t>
                      </a:r>
                      <a:r>
                        <a:rPr lang="en-US" sz="1450" b="0" i="0" u="none" strike="noStrike" dirty="0">
                          <a:solidFill>
                            <a:srgbClr val="000000"/>
                          </a:solidFill>
                          <a:effectLst/>
                          <a:latin typeface="Calibri" panose="020F0502020204030204" pitchFamily="34" charset="0"/>
                        </a:rPr>
                        <a:t>43,500 ft</a:t>
                      </a:r>
                      <a:r>
                        <a:rPr lang="en-US" sz="1450" b="0" i="0" u="none" strike="noStrike" baseline="30000" dirty="0">
                          <a:solidFill>
                            <a:srgbClr val="000000"/>
                          </a:solidFill>
                          <a:effectLst/>
                          <a:latin typeface="Calibri" panose="020F0502020204030204" pitchFamily="34" charset="0"/>
                        </a:rPr>
                        <a:t>2</a:t>
                      </a:r>
                      <a:r>
                        <a:rPr lang="en-US" sz="1450" b="0" i="0" u="none" strike="noStrike" dirty="0">
                          <a:solidFill>
                            <a:srgbClr val="000000"/>
                          </a:solidFill>
                          <a:effectLst/>
                          <a:latin typeface="Calibri" panose="020F0502020204030204" pitchFamily="34" charset="0"/>
                        </a:rPr>
                        <a:t> </a:t>
                      </a:r>
                      <a:r>
                        <a:rPr lang="en-US" sz="1450" b="0" i="0" u="none" strike="noStrike" dirty="0" smtClean="0">
                          <a:solidFill>
                            <a:srgbClr val="000000"/>
                          </a:solidFill>
                          <a:effectLst/>
                          <a:latin typeface="Calibri" panose="020F0502020204030204" pitchFamily="34" charset="0"/>
                        </a:rPr>
                        <a:t/>
                      </a:r>
                      <a:br>
                        <a:rPr lang="en-US" sz="1450" b="0" i="0" u="none" strike="noStrike" dirty="0" smtClean="0">
                          <a:solidFill>
                            <a:srgbClr val="000000"/>
                          </a:solidFill>
                          <a:effectLst/>
                          <a:latin typeface="Calibri" panose="020F0502020204030204" pitchFamily="34" charset="0"/>
                        </a:rPr>
                      </a:br>
                      <a:r>
                        <a:rPr lang="en-US" sz="1450" b="0" i="0" u="none" strike="noStrike" dirty="0" smtClean="0">
                          <a:solidFill>
                            <a:srgbClr val="000000"/>
                          </a:solidFill>
                          <a:effectLst/>
                          <a:latin typeface="Calibri" panose="020F0502020204030204" pitchFamily="34" charset="0"/>
                        </a:rPr>
                        <a:t>Provide </a:t>
                      </a:r>
                      <a:r>
                        <a:rPr lang="en-US" sz="1450" b="0" i="0" u="none" strike="noStrike" dirty="0">
                          <a:solidFill>
                            <a:srgbClr val="000000"/>
                          </a:solidFill>
                          <a:effectLst/>
                          <a:latin typeface="Calibri" panose="020F0502020204030204" pitchFamily="34" charset="0"/>
                        </a:rPr>
                        <a:t>class D </a:t>
                      </a:r>
                      <a:endParaRPr lang="en-US" sz="1450" b="0" i="0" u="none" strike="noStrike" dirty="0" smtClean="0">
                        <a:solidFill>
                          <a:srgbClr val="000000"/>
                        </a:solidFill>
                        <a:effectLst/>
                        <a:latin typeface="Calibri" panose="020F0502020204030204" pitchFamily="34" charset="0"/>
                      </a:endParaRPr>
                    </a:p>
                    <a:p>
                      <a:pPr algn="ctr" fontAlgn="b"/>
                      <a:r>
                        <a:rPr lang="en-US" sz="1450" b="0" i="0" u="none" strike="noStrike" dirty="0">
                          <a:solidFill>
                            <a:srgbClr val="000000"/>
                          </a:solidFill>
                          <a:effectLst/>
                          <a:latin typeface="Calibri" panose="020F0502020204030204" pitchFamily="34" charset="0"/>
                        </a:rPr>
                        <a:t/>
                      </a:r>
                      <a:br>
                        <a:rPr lang="en-US" sz="1450" b="0" i="0" u="none" strike="noStrike" dirty="0">
                          <a:solidFill>
                            <a:srgbClr val="000000"/>
                          </a:solidFill>
                          <a:effectLst/>
                          <a:latin typeface="Calibri" panose="020F0502020204030204" pitchFamily="34" charset="0"/>
                        </a:rPr>
                      </a:br>
                      <a:r>
                        <a:rPr lang="en-US" sz="1450" b="0" i="0" u="none" strike="noStrike" dirty="0" smtClean="0">
                          <a:solidFill>
                            <a:srgbClr val="000000"/>
                          </a:solidFill>
                          <a:effectLst/>
                          <a:latin typeface="Calibri" panose="020F0502020204030204" pitchFamily="34" charset="0"/>
                        </a:rPr>
                        <a:t>(options at 36,500 ft</a:t>
                      </a:r>
                      <a:r>
                        <a:rPr lang="en-US" sz="1450" b="0" i="0" u="none" strike="noStrike" baseline="30000" dirty="0" smtClean="0">
                          <a:solidFill>
                            <a:srgbClr val="000000"/>
                          </a:solidFill>
                          <a:effectLst/>
                          <a:latin typeface="Calibri" panose="020F0502020204030204" pitchFamily="34" charset="0"/>
                        </a:rPr>
                        <a:t>2</a:t>
                      </a:r>
                      <a:r>
                        <a:rPr lang="en-US" sz="1450" b="0" i="0" u="none" strike="noStrike" baseline="0" dirty="0" smtClean="0">
                          <a:solidFill>
                            <a:srgbClr val="000000"/>
                          </a:solidFill>
                          <a:effectLst/>
                          <a:latin typeface="Calibri" panose="020F0502020204030204" pitchFamily="34" charset="0"/>
                        </a:rPr>
                        <a:t>)</a:t>
                      </a:r>
                      <a:r>
                        <a:rPr lang="en-US" sz="1450" b="0" i="0" u="none" strike="noStrike" dirty="0">
                          <a:solidFill>
                            <a:srgbClr val="000000"/>
                          </a:solidFill>
                          <a:effectLst/>
                          <a:latin typeface="Calibri" panose="020F0502020204030204" pitchFamily="34" charset="0"/>
                        </a:rPr>
                        <a:t/>
                      </a:r>
                      <a:br>
                        <a:rPr lang="en-US" sz="1450" b="0" i="0" u="none" strike="noStrike" dirty="0">
                          <a:solidFill>
                            <a:srgbClr val="000000"/>
                          </a:solidFill>
                          <a:effectLst/>
                          <a:latin typeface="Calibri" panose="020F0502020204030204" pitchFamily="34" charset="0"/>
                        </a:rPr>
                      </a:br>
                      <a:endParaRPr lang="en-US" sz="1450" b="0" i="0" u="none" strike="noStrike" dirty="0">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rowSpan="3" hMerge="1">
                  <a:txBody>
                    <a:bodyPr/>
                    <a:lstStyle/>
                    <a:p>
                      <a:endParaRPr lang="en-CA"/>
                    </a:p>
                  </a:txBody>
                  <a:tcPr/>
                </a:tc>
                <a:tc gridSpan="8"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a:txBody>
                    <a:bodyPr/>
                    <a:lstStyle/>
                    <a:p>
                      <a:pPr algn="l" fontAlgn="ctr"/>
                      <a:endParaRPr lang="en-CA" sz="1450" b="0" i="0" u="none" strike="noStrike">
                        <a:solidFill>
                          <a:srgbClr val="000000"/>
                        </a:solidFill>
                        <a:effectLst/>
                        <a:latin typeface="Calibri" panose="020F0502020204030204" pitchFamily="34" charset="0"/>
                      </a:endParaRPr>
                    </a:p>
                  </a:txBody>
                  <a:tcPr marL="4495" marR="4495" marT="4495" marB="0" anchor="ctr">
                    <a:lnL>
                      <a:noFill/>
                    </a:lnL>
                    <a:lnR>
                      <a:noFill/>
                    </a:lnR>
                    <a:lnT>
                      <a:noFill/>
                    </a:lnT>
                    <a:lnB>
                      <a:noFill/>
                    </a:lnB>
                  </a:tcPr>
                </a:tc>
                <a:tc>
                  <a:txBody>
                    <a:bodyPr/>
                    <a:lstStyle/>
                    <a:p>
                      <a:pPr algn="l" fontAlgn="ctr"/>
                      <a:endParaRPr lang="en-CA" sz="1450" b="0" i="0" u="none" strike="noStrike">
                        <a:solidFill>
                          <a:srgbClr val="000000"/>
                        </a:solidFill>
                        <a:effectLst/>
                        <a:latin typeface="Calibri" panose="020F0502020204030204" pitchFamily="34" charset="0"/>
                      </a:endParaRPr>
                    </a:p>
                  </a:txBody>
                  <a:tcPr marL="4495" marR="4495" marT="4495" marB="0" anchor="ctr">
                    <a:lnL>
                      <a:noFill/>
                    </a:lnL>
                    <a:lnR>
                      <a:noFill/>
                    </a:lnR>
                    <a:lnT>
                      <a:noFill/>
                    </a:lnT>
                    <a:lnB>
                      <a:noFill/>
                    </a:lnB>
                  </a:tcPr>
                </a:tc>
                <a:tc>
                  <a:txBody>
                    <a:bodyPr/>
                    <a:lstStyle/>
                    <a:p>
                      <a:pPr algn="l" fontAlgn="ctr"/>
                      <a:endParaRPr lang="en-CA" sz="1450" b="0" i="0" u="none" strike="noStrike">
                        <a:solidFill>
                          <a:srgbClr val="000000"/>
                        </a:solidFill>
                        <a:effectLst/>
                        <a:latin typeface="Calibri" panose="020F0502020204030204" pitchFamily="34" charset="0"/>
                      </a:endParaRPr>
                    </a:p>
                  </a:txBody>
                  <a:tcPr marL="4495" marR="4495" marT="4495" marB="0" anchor="ctr">
                    <a:lnL>
                      <a:noFill/>
                    </a:lnL>
                    <a:lnR>
                      <a:noFill/>
                    </a:lnR>
                    <a:lnT>
                      <a:noFill/>
                    </a:lnT>
                    <a:lnB>
                      <a:noFill/>
                    </a:lnB>
                  </a:tcPr>
                </a:tc>
                <a:tc>
                  <a:txBody>
                    <a:bodyPr/>
                    <a:lstStyle/>
                    <a:p>
                      <a:pPr algn="l" fontAlgn="ctr"/>
                      <a:endParaRPr lang="en-CA" sz="1450" b="0" i="0" u="none" strike="noStrike">
                        <a:solidFill>
                          <a:srgbClr val="000000"/>
                        </a:solidFill>
                        <a:effectLst/>
                        <a:latin typeface="Calibri" panose="020F0502020204030204" pitchFamily="34" charset="0"/>
                      </a:endParaRPr>
                    </a:p>
                  </a:txBody>
                  <a:tcPr marL="4495" marR="4495" marT="4495" marB="0" anchor="ctr">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extLst>
                  <a:ext uri="{0D108BD9-81ED-4DB2-BD59-A6C34878D82A}">
                    <a16:rowId xmlns:a16="http://schemas.microsoft.com/office/drawing/2014/main" val="407753108"/>
                  </a:ext>
                </a:extLst>
              </a:tr>
              <a:tr h="395576">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dirty="0">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gridSpan="6"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gridSpan="8"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a:txBody>
                    <a:bodyPr/>
                    <a:lstStyle/>
                    <a:p>
                      <a:pPr algn="l" fontAlgn="ctr"/>
                      <a:endParaRPr lang="en-CA" sz="1450" b="0" i="0" u="none" strike="noStrike" dirty="0">
                        <a:solidFill>
                          <a:srgbClr val="000000"/>
                        </a:solidFill>
                        <a:effectLst/>
                        <a:latin typeface="Calibri" panose="020F0502020204030204" pitchFamily="34" charset="0"/>
                      </a:endParaRPr>
                    </a:p>
                  </a:txBody>
                  <a:tcPr marL="4495" marR="4495" marT="4495" marB="0" anchor="ctr">
                    <a:lnL>
                      <a:noFill/>
                    </a:lnL>
                    <a:lnR>
                      <a:noFill/>
                    </a:lnR>
                    <a:lnT>
                      <a:noFill/>
                    </a:lnT>
                    <a:lnB>
                      <a:noFill/>
                    </a:lnB>
                  </a:tcPr>
                </a:tc>
                <a:tc>
                  <a:txBody>
                    <a:bodyPr/>
                    <a:lstStyle/>
                    <a:p>
                      <a:pPr algn="l" fontAlgn="ctr"/>
                      <a:endParaRPr lang="en-CA" sz="1450" b="0" i="0" u="none" strike="noStrike">
                        <a:solidFill>
                          <a:srgbClr val="000000"/>
                        </a:solidFill>
                        <a:effectLst/>
                        <a:latin typeface="Calibri" panose="020F0502020204030204" pitchFamily="34" charset="0"/>
                      </a:endParaRPr>
                    </a:p>
                  </a:txBody>
                  <a:tcPr marL="4495" marR="4495" marT="4495" marB="0" anchor="ctr">
                    <a:lnL>
                      <a:noFill/>
                    </a:lnL>
                    <a:lnR>
                      <a:noFill/>
                    </a:lnR>
                    <a:lnT>
                      <a:noFill/>
                    </a:lnT>
                    <a:lnB>
                      <a:noFill/>
                    </a:lnB>
                  </a:tcPr>
                </a:tc>
                <a:tc>
                  <a:txBody>
                    <a:bodyPr/>
                    <a:lstStyle/>
                    <a:p>
                      <a:pPr algn="l" fontAlgn="ctr"/>
                      <a:endParaRPr lang="en-CA" sz="1450" b="0" i="0" u="none" strike="noStrike">
                        <a:solidFill>
                          <a:srgbClr val="000000"/>
                        </a:solidFill>
                        <a:effectLst/>
                        <a:latin typeface="Calibri" panose="020F0502020204030204" pitchFamily="34" charset="0"/>
                      </a:endParaRPr>
                    </a:p>
                  </a:txBody>
                  <a:tcPr marL="4495" marR="4495" marT="4495" marB="0" anchor="ctr">
                    <a:lnL>
                      <a:noFill/>
                    </a:lnL>
                    <a:lnR>
                      <a:noFill/>
                    </a:lnR>
                    <a:lnT>
                      <a:noFill/>
                    </a:lnT>
                    <a:lnB>
                      <a:noFill/>
                    </a:lnB>
                  </a:tcPr>
                </a:tc>
                <a:tc>
                  <a:txBody>
                    <a:bodyPr/>
                    <a:lstStyle/>
                    <a:p>
                      <a:pPr algn="l" fontAlgn="ctr"/>
                      <a:endParaRPr lang="en-CA" sz="1450" b="0" i="0" u="none" strike="noStrike">
                        <a:solidFill>
                          <a:srgbClr val="000000"/>
                        </a:solidFill>
                        <a:effectLst/>
                        <a:latin typeface="Calibri" panose="020F0502020204030204" pitchFamily="34" charset="0"/>
                      </a:endParaRPr>
                    </a:p>
                  </a:txBody>
                  <a:tcPr marL="4495" marR="4495" marT="4495" marB="0" anchor="ctr">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extLst>
                  <a:ext uri="{0D108BD9-81ED-4DB2-BD59-A6C34878D82A}">
                    <a16:rowId xmlns:a16="http://schemas.microsoft.com/office/drawing/2014/main" val="1090940253"/>
                  </a:ext>
                </a:extLst>
              </a:tr>
              <a:tr h="395576">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dirty="0">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gridSpan="6"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gridSpan="8"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a:txBody>
                    <a:bodyPr/>
                    <a:lstStyle/>
                    <a:p>
                      <a:pPr algn="l" fontAlgn="ctr"/>
                      <a:endParaRPr lang="en-CA" sz="1450" b="0" i="0" u="none" strike="noStrike" dirty="0">
                        <a:solidFill>
                          <a:srgbClr val="000000"/>
                        </a:solidFill>
                        <a:effectLst/>
                        <a:latin typeface="Calibri" panose="020F0502020204030204" pitchFamily="34" charset="0"/>
                      </a:endParaRPr>
                    </a:p>
                  </a:txBody>
                  <a:tcPr marL="4495" marR="4495" marT="4495" marB="0" anchor="ctr">
                    <a:lnL>
                      <a:noFill/>
                    </a:lnL>
                    <a:lnR>
                      <a:noFill/>
                    </a:lnR>
                    <a:lnT>
                      <a:noFill/>
                    </a:lnT>
                    <a:lnB>
                      <a:noFill/>
                    </a:lnB>
                  </a:tcPr>
                </a:tc>
                <a:tc>
                  <a:txBody>
                    <a:bodyPr/>
                    <a:lstStyle/>
                    <a:p>
                      <a:pPr algn="l" fontAlgn="ctr"/>
                      <a:endParaRPr lang="en-CA" sz="1450" b="0" i="0" u="none" strike="noStrike">
                        <a:solidFill>
                          <a:srgbClr val="000000"/>
                        </a:solidFill>
                        <a:effectLst/>
                        <a:latin typeface="Calibri" panose="020F0502020204030204" pitchFamily="34" charset="0"/>
                      </a:endParaRPr>
                    </a:p>
                  </a:txBody>
                  <a:tcPr marL="4495" marR="4495" marT="4495" marB="0" anchor="ctr">
                    <a:lnL>
                      <a:noFill/>
                    </a:lnL>
                    <a:lnR>
                      <a:noFill/>
                    </a:lnR>
                    <a:lnT>
                      <a:noFill/>
                    </a:lnT>
                    <a:lnB>
                      <a:noFill/>
                    </a:lnB>
                  </a:tcPr>
                </a:tc>
                <a:tc>
                  <a:txBody>
                    <a:bodyPr/>
                    <a:lstStyle/>
                    <a:p>
                      <a:pPr algn="l" fontAlgn="ctr"/>
                      <a:endParaRPr lang="en-CA" sz="1450" b="0" i="0" u="none" strike="noStrike" dirty="0">
                        <a:solidFill>
                          <a:srgbClr val="000000"/>
                        </a:solidFill>
                        <a:effectLst/>
                        <a:latin typeface="Calibri" panose="020F0502020204030204" pitchFamily="34" charset="0"/>
                      </a:endParaRPr>
                    </a:p>
                  </a:txBody>
                  <a:tcPr marL="4495" marR="4495" marT="4495" marB="0" anchor="ctr">
                    <a:lnL>
                      <a:noFill/>
                    </a:lnL>
                    <a:lnR>
                      <a:noFill/>
                    </a:lnR>
                    <a:lnT>
                      <a:noFill/>
                    </a:lnT>
                    <a:lnB>
                      <a:noFill/>
                    </a:lnB>
                  </a:tcPr>
                </a:tc>
                <a:tc>
                  <a:txBody>
                    <a:bodyPr/>
                    <a:lstStyle/>
                    <a:p>
                      <a:pPr algn="l" fontAlgn="ctr"/>
                      <a:endParaRPr lang="en-CA" sz="1450" b="0" i="0" u="none" strike="noStrike" dirty="0">
                        <a:solidFill>
                          <a:srgbClr val="000000"/>
                        </a:solidFill>
                        <a:effectLst/>
                        <a:latin typeface="Calibri" panose="020F0502020204030204" pitchFamily="34" charset="0"/>
                      </a:endParaRPr>
                    </a:p>
                  </a:txBody>
                  <a:tcPr marL="4495" marR="4495" marT="4495" marB="0" anchor="ctr">
                    <a:lnL>
                      <a:noFill/>
                    </a:lnL>
                    <a:lnR>
                      <a:noFill/>
                    </a:lnR>
                    <a:lnT>
                      <a:noFill/>
                    </a:lnT>
                    <a:lnB>
                      <a:noFill/>
                    </a:lnB>
                  </a:tcPr>
                </a:tc>
                <a:tc gridSpan="3">
                  <a:txBody>
                    <a:bodyPr/>
                    <a:lstStyle/>
                    <a:p>
                      <a:pPr algn="ctr" fontAlgn="b"/>
                      <a:r>
                        <a:rPr lang="en-CA" sz="1450" b="0" i="0" u="none" strike="noStrike" dirty="0">
                          <a:solidFill>
                            <a:srgbClr val="000000"/>
                          </a:solidFill>
                          <a:effectLst/>
                          <a:latin typeface="Calibri" panose="020F0502020204030204" pitchFamily="34" charset="0"/>
                        </a:rPr>
                        <a:t> Jan 2023</a:t>
                      </a:r>
                    </a:p>
                  </a:txBody>
                  <a:tcPr marL="4495" marR="4495" marT="4495" marB="0" anchor="b">
                    <a:lnL>
                      <a:noFill/>
                    </a:lnL>
                    <a:lnR>
                      <a:noFill/>
                    </a:lnR>
                    <a:lnT>
                      <a:noFill/>
                    </a:lnT>
                    <a:lnB>
                      <a:noFill/>
                    </a:lnB>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322669199"/>
                  </a:ext>
                </a:extLst>
              </a:tr>
              <a:tr h="395576">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dirty="0">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CA" sz="1450" b="0" i="0" u="none" strike="noStrike" dirty="0">
                          <a:solidFill>
                            <a:srgbClr val="000000"/>
                          </a:solidFill>
                          <a:effectLst/>
                          <a:latin typeface="Calibri" panose="020F0502020204030204" pitchFamily="34" charset="0"/>
                        </a:rPr>
                        <a:t> </a:t>
                      </a:r>
                    </a:p>
                  </a:txBody>
                  <a:tcPr marL="4495" marR="4495" marT="449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CA" sz="1450" b="0" i="0" u="none" strike="noStrike" dirty="0">
                        <a:solidFill>
                          <a:srgbClr val="000000"/>
                        </a:solidFill>
                        <a:effectLst/>
                        <a:latin typeface="Calibri" panose="020F0502020204030204" pitchFamily="34" charset="0"/>
                      </a:endParaRPr>
                    </a:p>
                  </a:txBody>
                  <a:tcPr marL="4495" marR="4495" marT="4495"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44310982"/>
                  </a:ext>
                </a:extLst>
              </a:tr>
              <a:tr h="395576">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CA" sz="1450" b="0" i="0" u="none" strike="noStrike">
                          <a:solidFill>
                            <a:srgbClr val="7030A0"/>
                          </a:solidFill>
                          <a:effectLst/>
                          <a:latin typeface="Calibri" panose="020F0502020204030204" pitchFamily="34" charset="0"/>
                        </a:rPr>
                        <a:t>COVID</a:t>
                      </a:r>
                    </a:p>
                  </a:txBody>
                  <a:tcPr marL="4495" marR="4495" marT="449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en-CA"/>
                    </a:p>
                  </a:txBody>
                  <a:tcPr/>
                </a:tc>
                <a:tc hMerge="1">
                  <a:txBody>
                    <a:bodyPr/>
                    <a:lstStyle/>
                    <a:p>
                      <a:endParaRPr lang="en-CA"/>
                    </a:p>
                  </a:txBody>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gridSpan="2">
                  <a:txBody>
                    <a:bodyPr/>
                    <a:lstStyle/>
                    <a:p>
                      <a:pPr algn="ctr" fontAlgn="ctr"/>
                      <a:r>
                        <a:rPr lang="en-CA" sz="1450" b="0" i="0" u="none" strike="noStrike">
                          <a:solidFill>
                            <a:srgbClr val="000000"/>
                          </a:solidFill>
                          <a:effectLst/>
                          <a:latin typeface="Calibri" panose="020F0502020204030204" pitchFamily="34" charset="0"/>
                        </a:rPr>
                        <a:t>2021</a:t>
                      </a:r>
                    </a:p>
                  </a:txBody>
                  <a:tcPr marL="4495" marR="4495" marT="4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en-CA"/>
                    </a:p>
                  </a:txBody>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gridSpan="2">
                  <a:txBody>
                    <a:bodyPr/>
                    <a:lstStyle/>
                    <a:p>
                      <a:pPr algn="ctr" fontAlgn="ctr"/>
                      <a:r>
                        <a:rPr lang="en-CA" sz="1450" b="0" i="0" u="none" strike="noStrike">
                          <a:solidFill>
                            <a:srgbClr val="000000"/>
                          </a:solidFill>
                          <a:effectLst/>
                          <a:latin typeface="Calibri" panose="020F0502020204030204" pitchFamily="34" charset="0"/>
                        </a:rPr>
                        <a:t>2022</a:t>
                      </a:r>
                    </a:p>
                  </a:txBody>
                  <a:tcPr marL="4495" marR="4495" marT="44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CA"/>
                    </a:p>
                  </a:txBody>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n-CA" sz="1450" b="0" i="0" u="none" strike="noStrike" dirty="0">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n-CA" sz="1450" b="0" i="0" u="none" strike="noStrike" dirty="0">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CA" sz="1450" b="0" i="0" u="none" strike="noStrike" dirty="0">
                        <a:solidFill>
                          <a:srgbClr val="000000"/>
                        </a:solidFill>
                        <a:effectLst/>
                        <a:latin typeface="Calibri" panose="020F0502020204030204" pitchFamily="34" charset="0"/>
                      </a:endParaRPr>
                    </a:p>
                  </a:txBody>
                  <a:tcPr marL="4495" marR="4495" marT="4495"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1877127"/>
                  </a:ext>
                </a:extLst>
              </a:tr>
              <a:tr h="395576">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dirty="0">
                        <a:solidFill>
                          <a:srgbClr val="000000"/>
                        </a:solidFill>
                        <a:effectLst/>
                        <a:latin typeface="Calibri" panose="020F0502020204030204" pitchFamily="34" charset="0"/>
                      </a:endParaRPr>
                    </a:p>
                  </a:txBody>
                  <a:tcPr marL="4495" marR="4495" marT="44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CA" sz="1450" b="0" i="0" u="none" strike="noStrike">
                          <a:solidFill>
                            <a:srgbClr val="000000"/>
                          </a:solidFill>
                          <a:effectLst/>
                          <a:latin typeface="Calibri" panose="020F0502020204030204" pitchFamily="34" charset="0"/>
                        </a:rPr>
                        <a:t> </a:t>
                      </a:r>
                    </a:p>
                  </a:txBody>
                  <a:tcPr marL="4495" marR="4495" marT="449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1450" b="0" i="0" u="none" strike="noStrike" dirty="0">
                        <a:solidFill>
                          <a:srgbClr val="000000"/>
                        </a:solidFill>
                        <a:effectLst/>
                        <a:latin typeface="Calibri" panose="020F0502020204030204" pitchFamily="34" charset="0"/>
                      </a:endParaRPr>
                    </a:p>
                  </a:txBody>
                  <a:tcPr marL="4495" marR="4495" marT="4495" marB="0" anchor="b">
                    <a:lnL>
                      <a:noFill/>
                    </a:lnL>
                    <a:lnR>
                      <a:noFill/>
                    </a:lnR>
                    <a:lnT>
                      <a:noFill/>
                    </a:lnT>
                    <a:lnB>
                      <a:noFill/>
                    </a:lnB>
                  </a:tcPr>
                </a:tc>
                <a:extLst>
                  <a:ext uri="{0D108BD9-81ED-4DB2-BD59-A6C34878D82A}">
                    <a16:rowId xmlns:a16="http://schemas.microsoft.com/office/drawing/2014/main" val="1535917339"/>
                  </a:ext>
                </a:extLst>
              </a:tr>
              <a:tr h="395576">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ctr" fontAlgn="t"/>
                      <a:endParaRPr lang="en-CA" sz="1450" b="0" i="0" u="none" strike="noStrike">
                        <a:solidFill>
                          <a:srgbClr val="000000"/>
                        </a:solidFill>
                        <a:effectLst/>
                        <a:latin typeface="Calibri" panose="020F0502020204030204" pitchFamily="34" charset="0"/>
                      </a:endParaRPr>
                    </a:p>
                  </a:txBody>
                  <a:tcPr marL="4495" marR="4495" marT="4495" marB="0">
                    <a:lnL>
                      <a:noFill/>
                    </a:lnL>
                    <a:lnR>
                      <a:noFill/>
                    </a:lnR>
                    <a:lnT>
                      <a:noFill/>
                    </a:lnT>
                    <a:lnB>
                      <a:noFill/>
                    </a:lnB>
                  </a:tcPr>
                </a:tc>
                <a:tc rowSpan="2" gridSpan="6">
                  <a:txBody>
                    <a:bodyPr/>
                    <a:lstStyle/>
                    <a:p>
                      <a:pPr algn="ctr" fontAlgn="t"/>
                      <a:r>
                        <a:rPr lang="en-US" sz="1450" b="0" i="0" u="none" strike="noStrike" dirty="0">
                          <a:solidFill>
                            <a:srgbClr val="000000"/>
                          </a:solidFill>
                          <a:effectLst/>
                          <a:latin typeface="Calibri" panose="020F0502020204030204" pitchFamily="34" charset="0"/>
                        </a:rPr>
                        <a:t>April </a:t>
                      </a:r>
                      <a:r>
                        <a:rPr lang="en-US" sz="1450" b="0" i="0" u="none" strike="noStrike" dirty="0" smtClean="0">
                          <a:solidFill>
                            <a:srgbClr val="000000"/>
                          </a:solidFill>
                          <a:effectLst/>
                          <a:latin typeface="Calibri" panose="020F0502020204030204" pitchFamily="34" charset="0"/>
                        </a:rPr>
                        <a:t>14 - </a:t>
                      </a:r>
                      <a:r>
                        <a:rPr lang="en-US" sz="1450" b="0" i="0" u="none" strike="noStrike" dirty="0">
                          <a:solidFill>
                            <a:srgbClr val="000000"/>
                          </a:solidFill>
                          <a:effectLst/>
                          <a:latin typeface="Calibri" panose="020F0502020204030204" pitchFamily="34" charset="0"/>
                        </a:rPr>
                        <a:t>2021</a:t>
                      </a:r>
                      <a:br>
                        <a:rPr lang="en-US" sz="1450" b="0" i="0" u="none" strike="noStrike" dirty="0">
                          <a:solidFill>
                            <a:srgbClr val="000000"/>
                          </a:solidFill>
                          <a:effectLst/>
                          <a:latin typeface="Calibri" panose="020F0502020204030204" pitchFamily="34" charset="0"/>
                        </a:rPr>
                      </a:br>
                      <a:r>
                        <a:rPr lang="en-US" sz="1450" b="0" i="0" u="none" strike="noStrike" dirty="0">
                          <a:solidFill>
                            <a:srgbClr val="000000"/>
                          </a:solidFill>
                          <a:effectLst/>
                          <a:latin typeface="Calibri" panose="020F0502020204030204" pitchFamily="34" charset="0"/>
                        </a:rPr>
                        <a:t>Proceed with RCC Redesign</a:t>
                      </a:r>
                    </a:p>
                  </a:txBody>
                  <a:tcPr marL="4495" marR="4495" marT="4495" marB="0">
                    <a:lnL>
                      <a:noFill/>
                    </a:lnL>
                    <a:lnR>
                      <a:noFill/>
                    </a:lnR>
                    <a:lnT>
                      <a:noFill/>
                    </a:lnT>
                    <a:lnB>
                      <a:noFill/>
                    </a:lnB>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ctr" fontAlgn="t"/>
                      <a:endParaRPr lang="en-CA" sz="1450" b="0" i="0" u="none" strike="noStrike">
                        <a:solidFill>
                          <a:srgbClr val="000000"/>
                        </a:solidFill>
                        <a:effectLst/>
                        <a:latin typeface="Calibri" panose="020F0502020204030204" pitchFamily="34" charset="0"/>
                      </a:endParaRPr>
                    </a:p>
                  </a:txBody>
                  <a:tcPr marL="4495" marR="4495" marT="4495" marB="0">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rowSpan="2" gridSpan="6">
                  <a:txBody>
                    <a:bodyPr/>
                    <a:lstStyle/>
                    <a:p>
                      <a:pPr algn="ctr" fontAlgn="t"/>
                      <a:r>
                        <a:rPr lang="en-CA" sz="1450" b="0" i="0" u="none" strike="noStrike">
                          <a:solidFill>
                            <a:srgbClr val="000000"/>
                          </a:solidFill>
                          <a:effectLst/>
                          <a:latin typeface="Calibri" panose="020F0502020204030204" pitchFamily="34" charset="0"/>
                        </a:rPr>
                        <a:t>Summer </a:t>
                      </a:r>
                      <a:br>
                        <a:rPr lang="en-CA" sz="1450" b="0" i="0" u="none" strike="noStrike">
                          <a:solidFill>
                            <a:srgbClr val="000000"/>
                          </a:solidFill>
                          <a:effectLst/>
                          <a:latin typeface="Calibri" panose="020F0502020204030204" pitchFamily="34" charset="0"/>
                        </a:rPr>
                      </a:br>
                      <a:r>
                        <a:rPr lang="en-CA" sz="1450" b="0" i="0" u="none" strike="noStrike">
                          <a:solidFill>
                            <a:srgbClr val="000000"/>
                          </a:solidFill>
                          <a:effectLst/>
                          <a:latin typeface="Calibri" panose="020F0502020204030204" pitchFamily="34" charset="0"/>
                        </a:rPr>
                        <a:t>21,200 ft</a:t>
                      </a:r>
                      <a:r>
                        <a:rPr lang="en-CA" sz="1450" b="0" i="0" u="none" strike="noStrike" baseline="30000">
                          <a:solidFill>
                            <a:srgbClr val="000000"/>
                          </a:solidFill>
                          <a:effectLst/>
                          <a:latin typeface="Calibri" panose="020F0502020204030204" pitchFamily="34" charset="0"/>
                        </a:rPr>
                        <a:t>2</a:t>
                      </a:r>
                      <a:r>
                        <a:rPr lang="en-CA" sz="1450" b="0" i="0" u="none" strike="noStrike">
                          <a:solidFill>
                            <a:srgbClr val="000000"/>
                          </a:solidFill>
                          <a:effectLst/>
                          <a:latin typeface="Calibri" panose="020F0502020204030204" pitchFamily="34" charset="0"/>
                        </a:rPr>
                        <a:t> - $25.7M</a:t>
                      </a:r>
                    </a:p>
                  </a:txBody>
                  <a:tcPr marL="4495" marR="4495" marT="4495" marB="0">
                    <a:lnL>
                      <a:noFill/>
                    </a:lnL>
                    <a:lnR>
                      <a:noFill/>
                    </a:lnR>
                    <a:lnT>
                      <a:noFill/>
                    </a:lnT>
                    <a:lnB>
                      <a:noFill/>
                    </a:lnB>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2" hMerge="1">
                  <a:txBody>
                    <a:bodyPr/>
                    <a:lstStyle/>
                    <a:p>
                      <a:endParaRPr lang="en-CA"/>
                    </a:p>
                  </a:txBody>
                  <a:tcPr/>
                </a:tc>
                <a:tc rowSpan="4" gridSpan="5">
                  <a:txBody>
                    <a:bodyPr/>
                    <a:lstStyle/>
                    <a:p>
                      <a:pPr algn="ctr" fontAlgn="t"/>
                      <a:r>
                        <a:rPr lang="en-US" sz="1450" b="0" i="0" u="none" strike="noStrike" dirty="0">
                          <a:solidFill>
                            <a:srgbClr val="000000"/>
                          </a:solidFill>
                          <a:effectLst/>
                          <a:latin typeface="Calibri" panose="020F0502020204030204" pitchFamily="34" charset="0"/>
                        </a:rPr>
                        <a:t>Dec - 2022</a:t>
                      </a:r>
                      <a:br>
                        <a:rPr lang="en-US" sz="1450" b="0" i="0" u="none" strike="noStrike" dirty="0">
                          <a:solidFill>
                            <a:srgbClr val="000000"/>
                          </a:solidFill>
                          <a:effectLst/>
                          <a:latin typeface="Calibri" panose="020F0502020204030204" pitchFamily="34" charset="0"/>
                        </a:rPr>
                      </a:br>
                      <a:r>
                        <a:rPr lang="en-US" sz="1450" b="0" i="0" u="none" strike="noStrike" dirty="0" smtClean="0">
                          <a:solidFill>
                            <a:srgbClr val="000000"/>
                          </a:solidFill>
                          <a:effectLst/>
                          <a:latin typeface="Calibri" panose="020F0502020204030204" pitchFamily="34" charset="0"/>
                        </a:rPr>
                        <a:t>Bldg. </a:t>
                      </a:r>
                      <a:r>
                        <a:rPr lang="en-US" sz="1450" b="0" i="0" u="none" strike="noStrike" dirty="0">
                          <a:solidFill>
                            <a:srgbClr val="000000"/>
                          </a:solidFill>
                          <a:effectLst/>
                          <a:latin typeface="Calibri" panose="020F0502020204030204" pitchFamily="34" charset="0"/>
                        </a:rPr>
                        <a:t>size - 44,600 ft</a:t>
                      </a:r>
                      <a:r>
                        <a:rPr lang="en-US" sz="1450" b="0" i="0" u="none" strike="noStrike" baseline="30000" dirty="0">
                          <a:solidFill>
                            <a:srgbClr val="000000"/>
                          </a:solidFill>
                          <a:effectLst/>
                          <a:latin typeface="Calibri" panose="020F0502020204030204" pitchFamily="34" charset="0"/>
                        </a:rPr>
                        <a:t>2</a:t>
                      </a:r>
                      <a:r>
                        <a:rPr lang="en-US" sz="1450" b="0" i="0" u="none" strike="noStrike" dirty="0">
                          <a:solidFill>
                            <a:srgbClr val="000000"/>
                          </a:solidFill>
                          <a:effectLst/>
                          <a:latin typeface="Calibri" panose="020F0502020204030204" pitchFamily="34" charset="0"/>
                        </a:rPr>
                        <a:t/>
                      </a:r>
                      <a:br>
                        <a:rPr lang="en-US" sz="1450" b="0" i="0" u="none" strike="noStrike" dirty="0">
                          <a:solidFill>
                            <a:srgbClr val="000000"/>
                          </a:solidFill>
                          <a:effectLst/>
                          <a:latin typeface="Calibri" panose="020F0502020204030204" pitchFamily="34" charset="0"/>
                        </a:rPr>
                      </a:br>
                      <a:r>
                        <a:rPr lang="en-US" sz="1450" b="0" i="0" u="none" strike="noStrike" dirty="0">
                          <a:solidFill>
                            <a:srgbClr val="000000"/>
                          </a:solidFill>
                          <a:effectLst/>
                          <a:latin typeface="Calibri" panose="020F0502020204030204" pitchFamily="34" charset="0"/>
                        </a:rPr>
                        <a:t>Class D - $50M</a:t>
                      </a:r>
                    </a:p>
                  </a:txBody>
                  <a:tcPr marL="4495" marR="4495" marT="4495" marB="0">
                    <a:lnL>
                      <a:noFill/>
                    </a:lnL>
                    <a:lnR>
                      <a:noFill/>
                    </a:lnR>
                    <a:lnT>
                      <a:noFill/>
                    </a:lnT>
                    <a:lnB>
                      <a:noFill/>
                    </a:lnB>
                  </a:tcPr>
                </a:tc>
                <a:tc rowSpan="4" hMerge="1">
                  <a:txBody>
                    <a:bodyPr/>
                    <a:lstStyle/>
                    <a:p>
                      <a:endParaRPr lang="en-CA"/>
                    </a:p>
                  </a:txBody>
                  <a:tcPr/>
                </a:tc>
                <a:tc rowSpan="4" hMerge="1">
                  <a:txBody>
                    <a:bodyPr/>
                    <a:lstStyle/>
                    <a:p>
                      <a:endParaRPr lang="en-CA"/>
                    </a:p>
                  </a:txBody>
                  <a:tcPr/>
                </a:tc>
                <a:tc rowSpan="4" hMerge="1">
                  <a:txBody>
                    <a:bodyPr/>
                    <a:lstStyle/>
                    <a:p>
                      <a:endParaRPr lang="en-CA"/>
                    </a:p>
                  </a:txBody>
                  <a:tcPr/>
                </a:tc>
                <a:tc rowSpan="4" hMerge="1">
                  <a:txBody>
                    <a:bodyPr/>
                    <a:lstStyle/>
                    <a:p>
                      <a:endParaRPr lang="en-CA"/>
                    </a:p>
                  </a:txBody>
                  <a:tcPr/>
                </a:tc>
                <a:extLst>
                  <a:ext uri="{0D108BD9-81ED-4DB2-BD59-A6C34878D82A}">
                    <a16:rowId xmlns:a16="http://schemas.microsoft.com/office/drawing/2014/main" val="165726647"/>
                  </a:ext>
                </a:extLst>
              </a:tr>
              <a:tr h="395576">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ctr" fontAlgn="t"/>
                      <a:endParaRPr lang="en-CA" sz="1450" b="0" i="0" u="none" strike="noStrike">
                        <a:solidFill>
                          <a:srgbClr val="000000"/>
                        </a:solidFill>
                        <a:effectLst/>
                        <a:latin typeface="Calibri" panose="020F0502020204030204" pitchFamily="34" charset="0"/>
                      </a:endParaRPr>
                    </a:p>
                  </a:txBody>
                  <a:tcPr marL="4495" marR="4495" marT="4495" marB="0">
                    <a:lnL>
                      <a:noFill/>
                    </a:lnL>
                    <a:lnR>
                      <a:noFill/>
                    </a:lnR>
                    <a:lnT>
                      <a:noFill/>
                    </a:lnT>
                    <a:lnB>
                      <a:noFill/>
                    </a:lnB>
                  </a:tcPr>
                </a:tc>
                <a:tc gridSpan="6"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50" b="0" i="0" u="none" strike="noStrike" dirty="0">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gridSpan="6"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gridSpan="5"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extLst>
                  <a:ext uri="{0D108BD9-81ED-4DB2-BD59-A6C34878D82A}">
                    <a16:rowId xmlns:a16="http://schemas.microsoft.com/office/drawing/2014/main" val="2778825147"/>
                  </a:ext>
                </a:extLst>
              </a:tr>
              <a:tr h="395576">
                <a:tc>
                  <a:txBody>
                    <a:bodyPr/>
                    <a:lstStyle/>
                    <a:p>
                      <a:pPr algn="l" fontAlgn="b"/>
                      <a:endParaRPr lang="en-CA" sz="8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ctr" fontAlgn="t"/>
                      <a:endParaRPr lang="en-CA" sz="1400" b="0" i="0" u="none" strike="noStrike">
                        <a:solidFill>
                          <a:srgbClr val="000000"/>
                        </a:solidFill>
                        <a:effectLst/>
                        <a:latin typeface="Calibri" panose="020F0502020204030204" pitchFamily="34" charset="0"/>
                      </a:endParaRPr>
                    </a:p>
                  </a:txBody>
                  <a:tcPr marL="4495" marR="4495" marT="4495" marB="0">
                    <a:lnL>
                      <a:noFill/>
                    </a:lnL>
                    <a:lnR>
                      <a:noFill/>
                    </a:lnR>
                    <a:lnT>
                      <a:noFill/>
                    </a:lnT>
                    <a:lnB>
                      <a:noFill/>
                    </a:lnB>
                  </a:tcPr>
                </a:tc>
                <a:tc>
                  <a:txBody>
                    <a:bodyPr/>
                    <a:lstStyle/>
                    <a:p>
                      <a:pPr algn="ctr" fontAlgn="t"/>
                      <a:endParaRPr lang="en-CA" sz="1400" b="0" i="0" u="none" strike="noStrike">
                        <a:solidFill>
                          <a:srgbClr val="000000"/>
                        </a:solidFill>
                        <a:effectLst/>
                        <a:latin typeface="Calibri" panose="020F0502020204030204" pitchFamily="34" charset="0"/>
                      </a:endParaRPr>
                    </a:p>
                  </a:txBody>
                  <a:tcPr marL="4495" marR="4495" marT="4495" marB="0">
                    <a:lnL>
                      <a:noFill/>
                    </a:lnL>
                    <a:lnR>
                      <a:noFill/>
                    </a:lnR>
                    <a:lnT>
                      <a:noFill/>
                    </a:lnT>
                    <a:lnB>
                      <a:noFill/>
                    </a:lnB>
                  </a:tcPr>
                </a:tc>
                <a:tc>
                  <a:txBody>
                    <a:bodyPr/>
                    <a:lstStyle/>
                    <a:p>
                      <a:pPr algn="ctr" fontAlgn="t"/>
                      <a:endParaRPr lang="en-CA" sz="1400" b="0" i="0" u="none" strike="noStrike">
                        <a:solidFill>
                          <a:srgbClr val="000000"/>
                        </a:solidFill>
                        <a:effectLst/>
                        <a:latin typeface="Calibri" panose="020F0502020204030204" pitchFamily="34" charset="0"/>
                      </a:endParaRPr>
                    </a:p>
                  </a:txBody>
                  <a:tcPr marL="4495" marR="4495" marT="4495" marB="0">
                    <a:lnL>
                      <a:noFill/>
                    </a:lnL>
                    <a:lnR>
                      <a:noFill/>
                    </a:lnR>
                    <a:lnT>
                      <a:noFill/>
                    </a:lnT>
                    <a:lnB>
                      <a:noFill/>
                    </a:lnB>
                  </a:tcPr>
                </a:tc>
                <a:tc>
                  <a:txBody>
                    <a:bodyPr/>
                    <a:lstStyle/>
                    <a:p>
                      <a:pPr algn="ctr" fontAlgn="t"/>
                      <a:endParaRPr lang="en-CA" sz="1400" b="0" i="0" u="none" strike="noStrike">
                        <a:solidFill>
                          <a:srgbClr val="000000"/>
                        </a:solidFill>
                        <a:effectLst/>
                        <a:latin typeface="Calibri" panose="020F0502020204030204" pitchFamily="34" charset="0"/>
                      </a:endParaRPr>
                    </a:p>
                  </a:txBody>
                  <a:tcPr marL="4495" marR="4495" marT="4495" marB="0">
                    <a:lnL>
                      <a:noFill/>
                    </a:lnL>
                    <a:lnR>
                      <a:noFill/>
                    </a:lnR>
                    <a:lnT>
                      <a:noFill/>
                    </a:lnT>
                    <a:lnB>
                      <a:noFill/>
                    </a:lnB>
                  </a:tcPr>
                </a:tc>
                <a:tc>
                  <a:txBody>
                    <a:bodyPr/>
                    <a:lstStyle/>
                    <a:p>
                      <a:pPr algn="ctr" fontAlgn="t"/>
                      <a:endParaRPr lang="en-CA" sz="1400" b="0" i="0" u="none" strike="noStrike">
                        <a:solidFill>
                          <a:srgbClr val="000000"/>
                        </a:solidFill>
                        <a:effectLst/>
                        <a:latin typeface="Calibri" panose="020F0502020204030204" pitchFamily="34" charset="0"/>
                      </a:endParaRPr>
                    </a:p>
                  </a:txBody>
                  <a:tcPr marL="4495" marR="4495" marT="4495" marB="0">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gridSpan="5"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extLst>
                  <a:ext uri="{0D108BD9-81ED-4DB2-BD59-A6C34878D82A}">
                    <a16:rowId xmlns:a16="http://schemas.microsoft.com/office/drawing/2014/main" val="261101548"/>
                  </a:ext>
                </a:extLst>
              </a:tr>
              <a:tr h="395576">
                <a:tc>
                  <a:txBody>
                    <a:bodyPr/>
                    <a:lstStyle/>
                    <a:p>
                      <a:pPr algn="l" fontAlgn="b"/>
                      <a:endParaRPr lang="en-CA" sz="8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4495" marR="4495" marT="4495" marB="0" anchor="b">
                    <a:lnL>
                      <a:noFill/>
                    </a:lnL>
                    <a:lnR>
                      <a:noFill/>
                    </a:lnR>
                    <a:lnT>
                      <a:noFill/>
                    </a:lnT>
                    <a:lnB>
                      <a:noFill/>
                    </a:lnB>
                  </a:tcPr>
                </a:tc>
                <a:tc gridSpan="5"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extLst>
                  <a:ext uri="{0D108BD9-81ED-4DB2-BD59-A6C34878D82A}">
                    <a16:rowId xmlns:a16="http://schemas.microsoft.com/office/drawing/2014/main" val="3205598511"/>
                  </a:ext>
                </a:extLst>
              </a:tr>
            </a:tbl>
          </a:graphicData>
        </a:graphic>
      </p:graphicFrame>
    </p:spTree>
    <p:extLst>
      <p:ext uri="{BB962C8B-B14F-4D97-AF65-F5344CB8AC3E}">
        <p14:creationId xmlns:p14="http://schemas.microsoft.com/office/powerpoint/2010/main" val="953526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0" y="365125"/>
            <a:ext cx="9385300" cy="1325563"/>
          </a:xfrm>
        </p:spPr>
        <p:txBody>
          <a:bodyPr>
            <a:normAutofit/>
          </a:bodyPr>
          <a:lstStyle/>
          <a:p>
            <a:pPr algn="ctr"/>
            <a:r>
              <a:rPr lang="en-CA" sz="3600" b="1" dirty="0">
                <a:latin typeface="Arial" panose="020B0604020202020204" pitchFamily="34" charset="0"/>
                <a:cs typeface="Arial" panose="020B0604020202020204" pitchFamily="34" charset="0"/>
              </a:rPr>
              <a:t>44,600 ft</a:t>
            </a:r>
            <a:r>
              <a:rPr lang="en-CA" sz="3600" b="1" baseline="30000" dirty="0">
                <a:latin typeface="Arial" panose="020B0604020202020204" pitchFamily="34" charset="0"/>
                <a:cs typeface="Arial" panose="020B0604020202020204" pitchFamily="34" charset="0"/>
              </a:rPr>
              <a:t>2</a:t>
            </a:r>
            <a:r>
              <a:rPr lang="en-CA" sz="3600" b="1" dirty="0">
                <a:latin typeface="Arial" panose="020B0604020202020204" pitchFamily="34" charset="0"/>
                <a:cs typeface="Arial" panose="020B0604020202020204" pitchFamily="34" charset="0"/>
              </a:rPr>
              <a:t> Concept Layout - Attributes</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17768" cy="1066800"/>
          </a:xfrm>
          <a:prstGeom prst="rect">
            <a:avLst/>
          </a:prstGeom>
        </p:spPr>
      </p:pic>
      <p:cxnSp>
        <p:nvCxnSpPr>
          <p:cNvPr id="5" name="Straight Connector 4"/>
          <p:cNvCxnSpPr/>
          <p:nvPr/>
        </p:nvCxnSpPr>
        <p:spPr>
          <a:xfrm>
            <a:off x="-177800" y="6785984"/>
            <a:ext cx="124714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8548" y="6711812"/>
            <a:ext cx="126291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CA" sz="2600" dirty="0" smtClean="0"/>
              <a:t>The various redesign were all carried out for good reason taking </a:t>
            </a:r>
            <a:r>
              <a:rPr lang="en-CA" sz="2600" dirty="0"/>
              <a:t>into account Cost, </a:t>
            </a:r>
            <a:r>
              <a:rPr lang="en-CA" sz="2600" dirty="0" smtClean="0"/>
              <a:t>Customer Service, Workplace Strategy, Current/Flex/Future </a:t>
            </a:r>
            <a:r>
              <a:rPr lang="en-CA" sz="2600" dirty="0"/>
              <a:t>staff space, Department </a:t>
            </a:r>
            <a:r>
              <a:rPr lang="en-CA" sz="2600" dirty="0" smtClean="0"/>
              <a:t>Functional Needs and Sustainability </a:t>
            </a:r>
            <a:r>
              <a:rPr lang="en-CA" sz="2600" dirty="0"/>
              <a:t>in terms of LEED design.</a:t>
            </a:r>
          </a:p>
          <a:p>
            <a:pPr>
              <a:buFont typeface="Wingdings" panose="05000000000000000000" pitchFamily="2" charset="2"/>
              <a:buChar char="§"/>
            </a:pPr>
            <a:r>
              <a:rPr lang="en-CA" sz="2600" dirty="0" smtClean="0"/>
              <a:t>22 Bookable Offices</a:t>
            </a:r>
          </a:p>
          <a:p>
            <a:pPr>
              <a:buFont typeface="Wingdings" panose="05000000000000000000" pitchFamily="2" charset="2"/>
              <a:buChar char="§"/>
            </a:pPr>
            <a:r>
              <a:rPr lang="en-CA" sz="2600" dirty="0" smtClean="0"/>
              <a:t>22 Flex workstations</a:t>
            </a:r>
          </a:p>
          <a:p>
            <a:pPr>
              <a:buFont typeface="Wingdings" panose="05000000000000000000" pitchFamily="2" charset="2"/>
              <a:buChar char="§"/>
            </a:pPr>
            <a:r>
              <a:rPr lang="en-CA" sz="2600" dirty="0" smtClean="0"/>
              <a:t>10 – (4 to 6) person meetings rooms</a:t>
            </a:r>
          </a:p>
          <a:p>
            <a:pPr>
              <a:buFont typeface="Wingdings" panose="05000000000000000000" pitchFamily="2" charset="2"/>
              <a:buChar char="§"/>
            </a:pPr>
            <a:r>
              <a:rPr lang="en-CA" sz="2600" dirty="0" smtClean="0"/>
              <a:t>Collaboration spaces throughout</a:t>
            </a:r>
          </a:p>
          <a:p>
            <a:pPr>
              <a:buFont typeface="Wingdings" panose="05000000000000000000" pitchFamily="2" charset="2"/>
              <a:buChar char="§"/>
            </a:pPr>
            <a:r>
              <a:rPr lang="en-CA" sz="2600" dirty="0" smtClean="0"/>
              <a:t>Public space via Courtyard design</a:t>
            </a:r>
          </a:p>
          <a:p>
            <a:pPr>
              <a:buFont typeface="Wingdings" panose="05000000000000000000" pitchFamily="2" charset="2"/>
              <a:buChar char="§"/>
            </a:pPr>
            <a:r>
              <a:rPr lang="en-CA" sz="2600" dirty="0" smtClean="0"/>
              <a:t>Building Expansion capabilities in the future  </a:t>
            </a:r>
            <a:endParaRPr lang="en-CA" sz="2600" dirty="0"/>
          </a:p>
          <a:p>
            <a:endParaRPr lang="en-CA" dirty="0"/>
          </a:p>
        </p:txBody>
      </p:sp>
    </p:spTree>
    <p:extLst>
      <p:ext uri="{BB962C8B-B14F-4D97-AF65-F5344CB8AC3E}">
        <p14:creationId xmlns:p14="http://schemas.microsoft.com/office/powerpoint/2010/main" val="2208503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17768" cy="1066800"/>
          </a:xfrm>
          <a:prstGeom prst="rect">
            <a:avLst/>
          </a:prstGeom>
        </p:spPr>
      </p:pic>
      <p:cxnSp>
        <p:nvCxnSpPr>
          <p:cNvPr id="5" name="Straight Connector 4"/>
          <p:cNvCxnSpPr/>
          <p:nvPr/>
        </p:nvCxnSpPr>
        <p:spPr>
          <a:xfrm>
            <a:off x="-177800" y="6785984"/>
            <a:ext cx="124714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8548" y="6711812"/>
            <a:ext cx="126291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 name="Picture 9" descr="Graphical user interface, diagram, application&#10;&#10;Description automatically generated">
            <a:extLst>
              <a:ext uri="{FF2B5EF4-FFF2-40B4-BE49-F238E27FC236}">
                <a16:creationId xmlns:a16="http://schemas.microsoft.com/office/drawing/2014/main" id="{1418055C-D8A6-4202-BEB8-7874A2FFBF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78" t="4876" b="11975"/>
          <a:stretch/>
        </p:blipFill>
        <p:spPr>
          <a:xfrm>
            <a:off x="1648326" y="482599"/>
            <a:ext cx="8915400" cy="5702301"/>
          </a:xfrm>
          <a:prstGeom prst="rect">
            <a:avLst/>
          </a:prstGeom>
        </p:spPr>
      </p:pic>
      <p:sp>
        <p:nvSpPr>
          <p:cNvPr id="11" name="Content Placeholder 2">
            <a:extLst>
              <a:ext uri="{FF2B5EF4-FFF2-40B4-BE49-F238E27FC236}">
                <a16:creationId xmlns:a16="http://schemas.microsoft.com/office/drawing/2014/main" id="{876773C0-DDCD-49F6-AAB9-7E451031EE93}"/>
              </a:ext>
            </a:extLst>
          </p:cNvPr>
          <p:cNvSpPr>
            <a:spLocks noGrp="1"/>
          </p:cNvSpPr>
          <p:nvPr>
            <p:ph idx="1"/>
          </p:nvPr>
        </p:nvSpPr>
        <p:spPr>
          <a:xfrm>
            <a:off x="1295400" y="6233160"/>
            <a:ext cx="7627620" cy="339800"/>
          </a:xfrm>
        </p:spPr>
        <p:txBody>
          <a:bodyPr>
            <a:normAutofit fontScale="92500" lnSpcReduction="10000"/>
          </a:bodyPr>
          <a:lstStyle/>
          <a:p>
            <a:pPr marL="0" indent="0">
              <a:buNone/>
            </a:pPr>
            <a:r>
              <a:rPr lang="en-CA" sz="2000" dirty="0"/>
              <a:t>2023 SITE PLAN DIAGRAM </a:t>
            </a:r>
          </a:p>
        </p:txBody>
      </p:sp>
      <p:pic>
        <p:nvPicPr>
          <p:cNvPr id="13" name="Picture 12">
            <a:extLst>
              <a:ext uri="{FF2B5EF4-FFF2-40B4-BE49-F238E27FC236}">
                <a16:creationId xmlns:a16="http://schemas.microsoft.com/office/drawing/2014/main" id="{B3D6D8FE-3D3A-4DEF-93FF-5106FE484615}"/>
              </a:ext>
            </a:extLst>
          </p:cNvPr>
          <p:cNvPicPr>
            <a:picLocks noChangeAspect="1"/>
          </p:cNvPicPr>
          <p:nvPr/>
        </p:nvPicPr>
        <p:blipFill>
          <a:blip r:embed="rId4"/>
          <a:stretch>
            <a:fillRect/>
          </a:stretch>
        </p:blipFill>
        <p:spPr>
          <a:xfrm>
            <a:off x="9264440" y="5804009"/>
            <a:ext cx="609233" cy="380891"/>
          </a:xfrm>
          <a:prstGeom prst="rect">
            <a:avLst/>
          </a:prstGeom>
        </p:spPr>
      </p:pic>
      <p:sp>
        <p:nvSpPr>
          <p:cNvPr id="14" name="Content Placeholder 2">
            <a:extLst>
              <a:ext uri="{FF2B5EF4-FFF2-40B4-BE49-F238E27FC236}">
                <a16:creationId xmlns:a16="http://schemas.microsoft.com/office/drawing/2014/main" id="{C6C7AA29-C07E-4C4E-B320-BEE39A93C08E}"/>
              </a:ext>
            </a:extLst>
          </p:cNvPr>
          <p:cNvSpPr txBox="1">
            <a:spLocks/>
          </p:cNvSpPr>
          <p:nvPr/>
        </p:nvSpPr>
        <p:spPr>
          <a:xfrm rot="16200000">
            <a:off x="1305962" y="3500992"/>
            <a:ext cx="1577177" cy="15049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rPr>
              <a:t>CIVIC CENTRE ROAD</a:t>
            </a:r>
          </a:p>
        </p:txBody>
      </p:sp>
    </p:spTree>
    <p:extLst>
      <p:ext uri="{BB962C8B-B14F-4D97-AF65-F5344CB8AC3E}">
        <p14:creationId xmlns:p14="http://schemas.microsoft.com/office/powerpoint/2010/main" val="1329481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17768" cy="1066800"/>
          </a:xfrm>
          <a:prstGeom prst="rect">
            <a:avLst/>
          </a:prstGeom>
        </p:spPr>
      </p:pic>
      <p:cxnSp>
        <p:nvCxnSpPr>
          <p:cNvPr id="5" name="Straight Connector 4"/>
          <p:cNvCxnSpPr/>
          <p:nvPr/>
        </p:nvCxnSpPr>
        <p:spPr>
          <a:xfrm>
            <a:off x="-177800" y="6785984"/>
            <a:ext cx="124714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8548" y="6711812"/>
            <a:ext cx="126291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11" descr="Diagram, schematic&#10;&#10;Description automatically generated">
            <a:extLst>
              <a:ext uri="{FF2B5EF4-FFF2-40B4-BE49-F238E27FC236}">
                <a16:creationId xmlns:a16="http://schemas.microsoft.com/office/drawing/2014/main" id="{136943B0-309B-45F2-91E4-5F0C7CC93C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42" t="2779" r="9335" b="3333"/>
          <a:stretch/>
        </p:blipFill>
        <p:spPr>
          <a:xfrm>
            <a:off x="1678941" y="482601"/>
            <a:ext cx="7497365" cy="5799638"/>
          </a:xfrm>
          <a:prstGeom prst="rect">
            <a:avLst/>
          </a:prstGeom>
        </p:spPr>
      </p:pic>
      <p:sp>
        <p:nvSpPr>
          <p:cNvPr id="13" name="Isosceles Triangle 12">
            <a:extLst>
              <a:ext uri="{FF2B5EF4-FFF2-40B4-BE49-F238E27FC236}">
                <a16:creationId xmlns:a16="http://schemas.microsoft.com/office/drawing/2014/main" id="{DBBA3036-658A-4AAF-BD40-E1F9DE639C30}"/>
              </a:ext>
            </a:extLst>
          </p:cNvPr>
          <p:cNvSpPr/>
          <p:nvPr/>
        </p:nvSpPr>
        <p:spPr>
          <a:xfrm>
            <a:off x="2875280" y="5907339"/>
            <a:ext cx="289560" cy="24962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D75B8789-9CED-4D1C-A001-B8D18FD29297}"/>
              </a:ext>
            </a:extLst>
          </p:cNvPr>
          <p:cNvSpPr>
            <a:spLocks noGrp="1"/>
          </p:cNvSpPr>
          <p:nvPr>
            <p:ph idx="1"/>
          </p:nvPr>
        </p:nvSpPr>
        <p:spPr>
          <a:xfrm>
            <a:off x="1295400" y="6233160"/>
            <a:ext cx="7627620" cy="339800"/>
          </a:xfrm>
        </p:spPr>
        <p:txBody>
          <a:bodyPr>
            <a:normAutofit fontScale="92500" lnSpcReduction="10000"/>
          </a:bodyPr>
          <a:lstStyle/>
          <a:p>
            <a:pPr marL="0" indent="0">
              <a:buNone/>
            </a:pPr>
            <a:r>
              <a:rPr lang="en-CA" sz="2000" dirty="0"/>
              <a:t>2023 BLOCKING / STACKING PLAN GROUND FLOOR OVERALL</a:t>
            </a:r>
          </a:p>
        </p:txBody>
      </p:sp>
    </p:spTree>
    <p:extLst>
      <p:ext uri="{BB962C8B-B14F-4D97-AF65-F5344CB8AC3E}">
        <p14:creationId xmlns:p14="http://schemas.microsoft.com/office/powerpoint/2010/main" val="968482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17768" cy="1066800"/>
          </a:xfrm>
          <a:prstGeom prst="rect">
            <a:avLst/>
          </a:prstGeom>
        </p:spPr>
      </p:pic>
      <p:cxnSp>
        <p:nvCxnSpPr>
          <p:cNvPr id="5" name="Straight Connector 4"/>
          <p:cNvCxnSpPr/>
          <p:nvPr/>
        </p:nvCxnSpPr>
        <p:spPr>
          <a:xfrm>
            <a:off x="-177800" y="6785984"/>
            <a:ext cx="12471400" cy="0"/>
          </a:xfrm>
          <a:prstGeom prst="line">
            <a:avLst/>
          </a:prstGeom>
          <a:ln w="76200">
            <a:solidFill>
              <a:srgbClr val="2E4B9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8548" y="6711812"/>
            <a:ext cx="1262914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 name="Picture 9" descr="Diagram, schematic&#10;&#10;Description automatically generated">
            <a:extLst>
              <a:ext uri="{FF2B5EF4-FFF2-40B4-BE49-F238E27FC236}">
                <a16:creationId xmlns:a16="http://schemas.microsoft.com/office/drawing/2014/main" id="{792185F4-A71B-4B92-BD52-E0F4E62A9E81}"/>
              </a:ext>
            </a:extLst>
          </p:cNvPr>
          <p:cNvPicPr>
            <a:picLocks noChangeAspect="1"/>
          </p:cNvPicPr>
          <p:nvPr/>
        </p:nvPicPr>
        <p:blipFill rotWithShape="1">
          <a:blip r:embed="rId3">
            <a:extLst>
              <a:ext uri="{28A0092B-C50C-407E-A947-70E740481C1C}">
                <a14:useLocalDpi xmlns:a14="http://schemas.microsoft.com/office/drawing/2010/main" val="0"/>
              </a:ext>
            </a:extLst>
          </a:blip>
          <a:srcRect l="5327" t="51819" r="28577" b="4601"/>
          <a:stretch/>
        </p:blipFill>
        <p:spPr>
          <a:xfrm>
            <a:off x="1589244" y="1272540"/>
            <a:ext cx="9623414" cy="4486564"/>
          </a:xfrm>
          <a:prstGeom prst="rect">
            <a:avLst/>
          </a:prstGeom>
        </p:spPr>
      </p:pic>
      <p:sp>
        <p:nvSpPr>
          <p:cNvPr id="12" name="Isosceles Triangle 11">
            <a:extLst>
              <a:ext uri="{FF2B5EF4-FFF2-40B4-BE49-F238E27FC236}">
                <a16:creationId xmlns:a16="http://schemas.microsoft.com/office/drawing/2014/main" id="{45A9844D-48B0-4B2C-8EAD-EF6608CF1ADB}"/>
              </a:ext>
            </a:extLst>
          </p:cNvPr>
          <p:cNvSpPr/>
          <p:nvPr/>
        </p:nvSpPr>
        <p:spPr>
          <a:xfrm>
            <a:off x="3566160" y="5335839"/>
            <a:ext cx="289560" cy="24962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14B51500-0A62-4008-9944-E76067B8CAEB}"/>
              </a:ext>
            </a:extLst>
          </p:cNvPr>
          <p:cNvSpPr>
            <a:spLocks noGrp="1"/>
          </p:cNvSpPr>
          <p:nvPr>
            <p:ph idx="1"/>
          </p:nvPr>
        </p:nvSpPr>
        <p:spPr>
          <a:xfrm>
            <a:off x="1295400" y="6233160"/>
            <a:ext cx="7627620" cy="339800"/>
          </a:xfrm>
        </p:spPr>
        <p:txBody>
          <a:bodyPr>
            <a:normAutofit fontScale="92500" lnSpcReduction="10000"/>
          </a:bodyPr>
          <a:lstStyle/>
          <a:p>
            <a:pPr marL="0" indent="0">
              <a:buNone/>
            </a:pPr>
            <a:r>
              <a:rPr lang="en-CA" sz="2000" dirty="0"/>
              <a:t>2023 BLOCKING / STACKING PLAN GROUND FLOOR SOUTH (PUBLIC ENTRY)</a:t>
            </a:r>
          </a:p>
        </p:txBody>
      </p:sp>
    </p:spTree>
    <p:extLst>
      <p:ext uri="{BB962C8B-B14F-4D97-AF65-F5344CB8AC3E}">
        <p14:creationId xmlns:p14="http://schemas.microsoft.com/office/powerpoint/2010/main" val="1309987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 widescreen" id="{20C26E9E-912C-4E3F-917D-E155FD33F644}" vid="{8BE0CE53-DC7F-4EF1-AC6A-266ABE6033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7CD164-389F-42CE-BD26-40639CBA4C61}">
  <ds:schemaRefs>
    <ds:schemaRef ds:uri="http://purl.org/dc/elements/1.1/"/>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3E85BBE-BA57-4933-882F-FD269068A6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C5E2147-522C-4F2E-8683-B0064F270D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2021-05-05-presentation2</Template>
  <TotalTime>4673</TotalTime>
  <Words>1113</Words>
  <Application>Microsoft Office PowerPoint</Application>
  <PresentationFormat>Widescreen</PresentationFormat>
  <Paragraphs>194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Replacement Civic Centre</vt:lpstr>
      <vt:lpstr>RCC Timeline</vt:lpstr>
      <vt:lpstr>2016 – 2018 Options from the 2016 Pivotal Report </vt:lpstr>
      <vt:lpstr>2018 - 2020</vt:lpstr>
      <vt:lpstr>2021 to Jan 2023</vt:lpstr>
      <vt:lpstr>44,600 ft2 Concept Layout - Attributes</vt:lpstr>
      <vt:lpstr>PowerPoint Presentation</vt:lpstr>
      <vt:lpstr>PowerPoint Presentation</vt:lpstr>
      <vt:lpstr>PowerPoint Presentation</vt:lpstr>
      <vt:lpstr>PowerPoint Presentation</vt:lpstr>
      <vt:lpstr>PowerPoint Presentation</vt:lpstr>
      <vt:lpstr>Project Budget</vt:lpstr>
      <vt:lpstr>Project Funding</vt:lpstr>
      <vt:lpstr>Recommendations</vt:lpstr>
      <vt:lpstr>AODA</vt:lpstr>
      <vt:lpstr>AODA</vt:lpstr>
      <vt:lpstr>AODA</vt:lpstr>
    </vt:vector>
  </TitlesOfParts>
  <Company>Town of Georgina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Hordatt</dc:creator>
  <cp:lastModifiedBy>Anne Winstanley</cp:lastModifiedBy>
  <cp:revision>78</cp:revision>
  <cp:lastPrinted>2023-01-23T02:55:19Z</cp:lastPrinted>
  <dcterms:created xsi:type="dcterms:W3CDTF">2023-01-17T19:12:11Z</dcterms:created>
  <dcterms:modified xsi:type="dcterms:W3CDTF">2023-03-03T14:33:12Z</dcterms:modified>
</cp:coreProperties>
</file>